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sldSz cx="18288000" cy="10287000"/>
  <p:notesSz cx="6858000" cy="9144000"/>
  <p:embeddedFontLst>
    <p:embeddedFont>
      <p:font typeface="Jua" panose="020B0604020202020204" charset="-127"/>
      <p:regular r:id="rId65"/>
    </p:embeddedFont>
    <p:embeddedFont>
      <p:font typeface="Agrandir Medium" panose="020B0604020202020204" charset="0"/>
      <p:regular r:id="rId66"/>
    </p:embeddedFont>
    <p:embeddedFont>
      <p:font typeface="Aileron" panose="020B0604020202020204" charset="0"/>
      <p:regular r:id="rId67"/>
    </p:embeddedFont>
    <p:embeddedFont>
      <p:font typeface="Aileron Bold" panose="020B0604020202020204" charset="0"/>
      <p:regular r:id="rId68"/>
    </p:embeddedFont>
    <p:embeddedFont>
      <p:font typeface="Aileron Bold Italics" panose="020B0604020202020204" charset="0"/>
      <p:regular r:id="rId69"/>
    </p:embeddedFont>
    <p:embeddedFont>
      <p:font typeface="Aileron Heavy" panose="020B0604020202020204" charset="0"/>
      <p:regular r:id="rId70"/>
    </p:embeddedFont>
    <p:embeddedFont>
      <p:font typeface="Aileron Ultra-Bold" panose="020B0604020202020204" charset="0"/>
      <p:regular r:id="rId71"/>
    </p:embeddedFont>
    <p:embeddedFont>
      <p:font typeface="Arimo" panose="020B0604020202020204" charset="0"/>
      <p:regular r:id="rId72"/>
    </p:embeddedFont>
    <p:embeddedFont>
      <p:font typeface="Big Shoulders Display Bold" panose="020B0604020202020204" charset="0"/>
      <p:regular r:id="rId73"/>
    </p:embeddedFont>
    <p:embeddedFont>
      <p:font typeface="Bobby Jones" panose="020B0604020202020204" charset="0"/>
      <p:regular r:id="rId74"/>
    </p:embeddedFont>
    <p:embeddedFont>
      <p:font typeface="Canva Sans" panose="020B0604020202020204" charset="0"/>
      <p:regular r:id="rId75"/>
    </p:embeddedFont>
    <p:embeddedFont>
      <p:font typeface="Canva Sans Bold" panose="020B0604020202020204" charset="0"/>
      <p:regular r:id="rId76"/>
    </p:embeddedFont>
    <p:embeddedFont>
      <p:font typeface="CS Gordon Serif" panose="020B0604020202020204" charset="0"/>
      <p:regular r:id="rId77"/>
    </p:embeddedFont>
    <p:embeddedFont>
      <p:font typeface="Garet Bold" panose="020B0604020202020204" charset="0"/>
      <p:regular r:id="rId78"/>
    </p:embeddedFont>
    <p:embeddedFont>
      <p:font typeface="Hibernate" panose="02000503000000000000" charset="0"/>
      <p:regular r:id="rId79"/>
    </p:embeddedFont>
    <p:embeddedFont>
      <p:font typeface="Montserrat" panose="00000500000000000000" pitchFamily="2" charset="0"/>
      <p:regular r:id="rId80"/>
    </p:embeddedFont>
    <p:embeddedFont>
      <p:font typeface="Montserrat Bold" panose="00000800000000000000" charset="0"/>
      <p:regular r:id="rId81"/>
    </p:embeddedFont>
    <p:embeddedFont>
      <p:font typeface="Montserrat Classic Bold" panose="020B0604020202020204" charset="0"/>
      <p:regular r:id="rId82"/>
    </p:embeddedFont>
    <p:embeddedFont>
      <p:font typeface="Montserrat Medium" panose="00000600000000000000" pitchFamily="2" charset="0"/>
      <p:regular r:id="rId83"/>
      <p:italic r:id="rId84"/>
    </p:embeddedFont>
    <p:embeddedFont>
      <p:font typeface="Open Sauce" panose="020B0604020202020204" charset="0"/>
      <p:regular r:id="rId85"/>
    </p:embeddedFont>
    <p:embeddedFont>
      <p:font typeface="Open Sauce Bold" panose="020B0604020202020204" charset="0"/>
      <p:regular r:id="rId86"/>
    </p:embeddedFont>
    <p:embeddedFont>
      <p:font typeface="Open Sauce Light" panose="020B0604020202020204" charset="0"/>
      <p:regular r:id="rId8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4" d="100"/>
          <a:sy n="64" d="100"/>
        </p:scale>
        <p:origin x="6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4.fntdata"/><Relationship Id="rId84" Type="http://schemas.openxmlformats.org/officeDocument/2006/relationships/font" Target="fonts/font20.fntdata"/><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10.fntdata"/><Relationship Id="rId79" Type="http://schemas.openxmlformats.org/officeDocument/2006/relationships/font" Target="fonts/font15.fntdata"/><Relationship Id="rId5" Type="http://schemas.openxmlformats.org/officeDocument/2006/relationships/slide" Target="slides/slide4.xml"/><Relationship Id="rId90" Type="http://schemas.openxmlformats.org/officeDocument/2006/relationships/theme" Target="theme/theme1.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font" Target="fonts/font5.fntdata"/><Relationship Id="rId77" Type="http://schemas.openxmlformats.org/officeDocument/2006/relationships/font" Target="fonts/font1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8.fntdata"/><Relationship Id="rId80" Type="http://schemas.openxmlformats.org/officeDocument/2006/relationships/font" Target="fonts/font16.fntdata"/><Relationship Id="rId85" Type="http://schemas.openxmlformats.org/officeDocument/2006/relationships/font" Target="fonts/font2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6.fntdata"/><Relationship Id="rId75" Type="http://schemas.openxmlformats.org/officeDocument/2006/relationships/font" Target="fonts/font11.fntdata"/><Relationship Id="rId83" Type="http://schemas.openxmlformats.org/officeDocument/2006/relationships/font" Target="fonts/font19.fntdata"/><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1.fntdata"/><Relationship Id="rId73" Type="http://schemas.openxmlformats.org/officeDocument/2006/relationships/font" Target="fonts/font9.fntdata"/><Relationship Id="rId78" Type="http://schemas.openxmlformats.org/officeDocument/2006/relationships/font" Target="fonts/font14.fntdata"/><Relationship Id="rId81" Type="http://schemas.openxmlformats.org/officeDocument/2006/relationships/font" Target="fonts/font17.fntdata"/><Relationship Id="rId86" Type="http://schemas.openxmlformats.org/officeDocument/2006/relationships/font" Target="fonts/font2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font" Target="fonts/font7.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2.fntdata"/><Relationship Id="rId87" Type="http://schemas.openxmlformats.org/officeDocument/2006/relationships/font" Target="fonts/font23.fntdata"/><Relationship Id="rId61" Type="http://schemas.openxmlformats.org/officeDocument/2006/relationships/slide" Target="slides/slide60.xml"/><Relationship Id="rId82" Type="http://schemas.openxmlformats.org/officeDocument/2006/relationships/font" Target="fonts/font18.fntdata"/><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22.03.2024</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Netta couldn't be here today. She is extremely busy with preparing for the OCDEL Conference. </a:t>
            </a:r>
          </a:p>
          <a:p>
            <a:endParaRPr lang="en-US"/>
          </a:p>
          <a:p>
            <a:r>
              <a:rPr lang="en-US"/>
              <a:t>How Many people here have scheduled for the conference? </a:t>
            </a:r>
          </a:p>
          <a:p>
            <a:endParaRPr lang="en-US"/>
          </a:p>
          <a:p>
            <a:r>
              <a:rPr lang="en-US"/>
              <a:t>LEJ will have a table at the conference. Come visit us for some goodies.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Is on Vacation this week soaking up the sun...</a:t>
            </a:r>
          </a:p>
          <a:p>
            <a:r>
              <a:rPr lang="en-US"/>
              <a:t>Damaris Will share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Is on Vacation this week soaking up the sun...</a:t>
            </a:r>
          </a:p>
          <a:p>
            <a:r>
              <a:rPr lang="en-US"/>
              <a:t>Damaris Will share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Is on Vacation this week soaking up the sun...</a:t>
            </a:r>
          </a:p>
          <a:p>
            <a:r>
              <a:rPr lang="en-US"/>
              <a:t>Damaris Will share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https://docs.google.com/forms/d/e/1FAIpQLSeC_GgEFCdSPE12EPRCTXp7EGkdgyFVn1EGMoyv80G7eWGQLw/viewform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3/22/2024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3/22/2024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3/22/2024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3/22/2024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1.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svg"/></Relationships>
</file>

<file path=ppt/slides/_rels/slide3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47.jpeg"/></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0.jpeg"/><Relationship Id="rId4" Type="http://schemas.openxmlformats.org/officeDocument/2006/relationships/image" Target="../media/image41.svg"/></Relationships>
</file>

<file path=ppt/slides/_rels/slide4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41.svg"/></Relationships>
</file>

<file path=ppt/slides/_rels/slide46.xml.rels><?xml version="1.0" encoding="UTF-8" standalone="yes"?>
<Relationships xmlns="http://schemas.openxmlformats.org/package/2006/relationships"><Relationship Id="rId8" Type="http://schemas.openxmlformats.org/officeDocument/2006/relationships/image" Target="../media/image64.png"/><Relationship Id="rId13" Type="http://schemas.openxmlformats.org/officeDocument/2006/relationships/image" Target="../media/image69.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 Id="rId14" Type="http://schemas.openxmlformats.org/officeDocument/2006/relationships/image" Target="../media/image70.png"/></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71.png"/><Relationship Id="rId5" Type="http://schemas.openxmlformats.org/officeDocument/2006/relationships/image" Target="../media/image67.png"/><Relationship Id="rId4" Type="http://schemas.openxmlformats.org/officeDocument/2006/relationships/image" Target="../media/image64.png"/></Relationships>
</file>

<file path=ppt/slides/_rels/slide4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60.png"/><Relationship Id="rId7" Type="http://schemas.openxmlformats.org/officeDocument/2006/relationships/image" Target="../media/image65.pn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66.png"/><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8" Type="http://schemas.openxmlformats.org/officeDocument/2006/relationships/hyperlink" Target="https://youtu.be/ore5mghMVl8" TargetMode="External"/><Relationship Id="rId3" Type="http://schemas.openxmlformats.org/officeDocument/2006/relationships/hyperlink" Target="https://www.redtedart.com/tin-can-drums/" TargetMode="External"/><Relationship Id="rId7" Type="http://schemas.openxmlformats.org/officeDocument/2006/relationships/hyperlink" Target="https://youtu.be/3rTJNmxHxGo" TargetMode="External"/><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hyperlink" Target="https://youtu.be/k7P_YoOp_EA" TargetMode="External"/><Relationship Id="rId5" Type="http://schemas.openxmlformats.org/officeDocument/2006/relationships/hyperlink" Target="https://youtu.be/XxeRpHEe88E" TargetMode="External"/><Relationship Id="rId10" Type="http://schemas.openxmlformats.org/officeDocument/2006/relationships/hyperlink" Target="https://youtu.be/a7fBlMhpEmc" TargetMode="External"/><Relationship Id="rId4" Type="http://schemas.openxmlformats.org/officeDocument/2006/relationships/hyperlink" Target="https://www.youtube.com/watch?v=C4XrEj5-dG8" TargetMode="External"/><Relationship Id="rId9" Type="http://schemas.openxmlformats.org/officeDocument/2006/relationships/hyperlink" Target="https://youtu.be/BHWtQXMoVvA?si=h8Is1MSvcjxfudXi" TargetMode="External"/></Relationships>
</file>

<file path=ppt/slides/_rels/slide50.xml.rels><?xml version="1.0" encoding="UTF-8" standalone="yes"?>
<Relationships xmlns="http://schemas.openxmlformats.org/package/2006/relationships"><Relationship Id="rId8" Type="http://schemas.openxmlformats.org/officeDocument/2006/relationships/image" Target="../media/image78.svg"/><Relationship Id="rId3" Type="http://schemas.openxmlformats.org/officeDocument/2006/relationships/image" Target="../media/image73.png"/><Relationship Id="rId7" Type="http://schemas.openxmlformats.org/officeDocument/2006/relationships/image" Target="../media/image77.pn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image" Target="../media/image76.svg"/><Relationship Id="rId5" Type="http://schemas.openxmlformats.org/officeDocument/2006/relationships/image" Target="../media/image75.png"/><Relationship Id="rId10" Type="http://schemas.openxmlformats.org/officeDocument/2006/relationships/image" Target="../media/image80.svg"/><Relationship Id="rId4" Type="http://schemas.openxmlformats.org/officeDocument/2006/relationships/image" Target="../media/image74.svg"/><Relationship Id="rId9" Type="http://schemas.openxmlformats.org/officeDocument/2006/relationships/image" Target="../media/image79.png"/></Relationships>
</file>

<file path=ppt/slides/_rels/slide51.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58.jpeg"/><Relationship Id="rId1" Type="http://schemas.openxmlformats.org/officeDocument/2006/relationships/slideLayout" Target="../slideLayouts/slideLayout7.xml"/><Relationship Id="rId6" Type="http://schemas.openxmlformats.org/officeDocument/2006/relationships/hyperlink" Target="https://youtu.be/bhxjRIuy_5M?si=U6uppqMI7dSfA-vh" TargetMode="External"/><Relationship Id="rId5" Type="http://schemas.openxmlformats.org/officeDocument/2006/relationships/hyperlink" Target="https://youtu.be/Y8w3Cz5PdYU?si=FDb57qdHJtpDfn2j" TargetMode="External"/><Relationship Id="rId4" Type="http://schemas.openxmlformats.org/officeDocument/2006/relationships/hyperlink" Target="https://youtu.be/lZ8PcVLr3f8?si=TCzyNdg8kASFwFku"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58.jpeg"/><Relationship Id="rId1" Type="http://schemas.openxmlformats.org/officeDocument/2006/relationships/slideLayout" Target="../slideLayouts/slideLayout7.xml"/><Relationship Id="rId4" Type="http://schemas.openxmlformats.org/officeDocument/2006/relationships/image" Target="../media/image80.svg"/></Relationships>
</file>

<file path=ppt/slides/_rels/slide5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84.jpeg"/></Relationships>
</file>

<file path=ppt/slides/_rels/slide5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jpeg"/><Relationship Id="rId1" Type="http://schemas.openxmlformats.org/officeDocument/2006/relationships/slideLayout" Target="../slideLayouts/slideLayout7.xml"/><Relationship Id="rId5" Type="http://schemas.openxmlformats.org/officeDocument/2006/relationships/image" Target="../media/image96.svg"/><Relationship Id="rId4" Type="http://schemas.openxmlformats.org/officeDocument/2006/relationships/image" Target="../media/image95.png"/></Relationships>
</file>

<file path=ppt/slides/_rels/slide60.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png"/><Relationship Id="rId1" Type="http://schemas.openxmlformats.org/officeDocument/2006/relationships/slideLayout" Target="../slideLayouts/slideLayout7.xml"/><Relationship Id="rId6" Type="http://schemas.openxmlformats.org/officeDocument/2006/relationships/image" Target="../media/image101.png"/><Relationship Id="rId5" Type="http://schemas.openxmlformats.org/officeDocument/2006/relationships/image" Target="../media/image100.svg"/><Relationship Id="rId4" Type="http://schemas.openxmlformats.org/officeDocument/2006/relationships/image" Target="../media/image99.png"/></Relationships>
</file>

<file path=ppt/slides/_rels/slide61.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png"/><Relationship Id="rId1" Type="http://schemas.openxmlformats.org/officeDocument/2006/relationships/slideLayout" Target="../slideLayouts/slideLayout7.xml"/><Relationship Id="rId5" Type="http://schemas.openxmlformats.org/officeDocument/2006/relationships/image" Target="../media/image103.svg"/><Relationship Id="rId4" Type="http://schemas.openxmlformats.org/officeDocument/2006/relationships/image" Target="../media/image102.png"/></Relationships>
</file>

<file path=ppt/slides/_rels/slide62.xml.rels><?xml version="1.0" encoding="UTF-8" standalone="yes"?>
<Relationships xmlns="http://schemas.openxmlformats.org/package/2006/relationships"><Relationship Id="rId8" Type="http://schemas.openxmlformats.org/officeDocument/2006/relationships/image" Target="../media/image109.svg"/><Relationship Id="rId3" Type="http://schemas.openxmlformats.org/officeDocument/2006/relationships/image" Target="../media/image105.svg"/><Relationship Id="rId7" Type="http://schemas.openxmlformats.org/officeDocument/2006/relationships/image" Target="../media/image108.png"/><Relationship Id="rId2" Type="http://schemas.openxmlformats.org/officeDocument/2006/relationships/image" Target="../media/image104.png"/><Relationship Id="rId1" Type="http://schemas.openxmlformats.org/officeDocument/2006/relationships/slideLayout" Target="../slideLayouts/slideLayout7.xml"/><Relationship Id="rId6" Type="http://schemas.openxmlformats.org/officeDocument/2006/relationships/image" Target="../media/image107.svg"/><Relationship Id="rId5" Type="http://schemas.openxmlformats.org/officeDocument/2006/relationships/image" Target="../media/image106.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739093"/>
            <a:ext cx="18288000" cy="9585"/>
          </a:xfrm>
          <a:prstGeom prst="rect">
            <a:avLst/>
          </a:prstGeom>
          <a:solidFill>
            <a:srgbClr val="000000"/>
          </a:solidFill>
        </p:spPr>
        <p:txBody>
          <a:bodyPr/>
          <a:lstStyle/>
          <a:p>
            <a:endParaRPr lang="en-US"/>
          </a:p>
        </p:txBody>
      </p:sp>
      <p:sp>
        <p:nvSpPr>
          <p:cNvPr id="3" name="AutoShape 3"/>
          <p:cNvSpPr/>
          <p:nvPr/>
        </p:nvSpPr>
        <p:spPr>
          <a:xfrm>
            <a:off x="11880918" y="1991264"/>
            <a:ext cx="6041310" cy="7056226"/>
          </a:xfrm>
          <a:prstGeom prst="rect">
            <a:avLst/>
          </a:prstGeom>
          <a:solidFill>
            <a:srgbClr val="1670F7"/>
          </a:solidFill>
        </p:spPr>
        <p:txBody>
          <a:bodyPr/>
          <a:lstStyle/>
          <a:p>
            <a:endParaRPr lang="en-US"/>
          </a:p>
        </p:txBody>
      </p:sp>
      <p:grpSp>
        <p:nvGrpSpPr>
          <p:cNvPr id="4" name="Group 4"/>
          <p:cNvGrpSpPr/>
          <p:nvPr/>
        </p:nvGrpSpPr>
        <p:grpSpPr>
          <a:xfrm>
            <a:off x="848231" y="9179686"/>
            <a:ext cx="360938" cy="157229"/>
            <a:chOff x="0" y="0"/>
            <a:chExt cx="1166179" cy="508000"/>
          </a:xfrm>
        </p:grpSpPr>
        <p:sp>
          <p:nvSpPr>
            <p:cNvPr id="5" name="Freeform 5"/>
            <p:cNvSpPr/>
            <p:nvPr/>
          </p:nvSpPr>
          <p:spPr>
            <a:xfrm>
              <a:off x="0" y="215900"/>
              <a:ext cx="870269" cy="76200"/>
            </a:xfrm>
            <a:custGeom>
              <a:avLst/>
              <a:gdLst/>
              <a:ahLst/>
              <a:cxnLst/>
              <a:rect l="l" t="t" r="r" b="b"/>
              <a:pathLst>
                <a:path w="870269" h="76200">
                  <a:moveTo>
                    <a:pt x="0" y="0"/>
                  </a:moveTo>
                  <a:lnTo>
                    <a:pt x="870269" y="0"/>
                  </a:lnTo>
                  <a:lnTo>
                    <a:pt x="870269" y="76200"/>
                  </a:lnTo>
                  <a:lnTo>
                    <a:pt x="0" y="76200"/>
                  </a:lnTo>
                  <a:close/>
                </a:path>
              </a:pathLst>
            </a:custGeom>
            <a:solidFill>
              <a:srgbClr val="000000"/>
            </a:solidFill>
          </p:spPr>
          <p:txBody>
            <a:bodyPr/>
            <a:lstStyle/>
            <a:p>
              <a:endParaRPr lang="en-US"/>
            </a:p>
          </p:txBody>
        </p:sp>
        <p:sp>
          <p:nvSpPr>
            <p:cNvPr id="6" name="Freeform 6"/>
            <p:cNvSpPr/>
            <p:nvPr/>
          </p:nvSpPr>
          <p:spPr>
            <a:xfrm>
              <a:off x="791529" y="1270"/>
              <a:ext cx="374650" cy="505460"/>
            </a:xfrm>
            <a:custGeom>
              <a:avLst/>
              <a:gdLst/>
              <a:ahLst/>
              <a:cxnLst/>
              <a:rect l="l" t="t" r="r" b="b"/>
              <a:pathLst>
                <a:path w="374650" h="505460">
                  <a:moveTo>
                    <a:pt x="0" y="505460"/>
                  </a:moveTo>
                  <a:lnTo>
                    <a:pt x="0" y="0"/>
                  </a:lnTo>
                  <a:lnTo>
                    <a:pt x="374650" y="252730"/>
                  </a:lnTo>
                  <a:close/>
                </a:path>
              </a:pathLst>
            </a:custGeom>
            <a:solidFill>
              <a:srgbClr val="000000"/>
            </a:solidFill>
          </p:spPr>
          <p:txBody>
            <a:bodyPr/>
            <a:lstStyle/>
            <a:p>
              <a:endParaRPr lang="en-US"/>
            </a:p>
          </p:txBody>
        </p:sp>
      </p:grpSp>
      <p:grpSp>
        <p:nvGrpSpPr>
          <p:cNvPr id="7" name="Group 7"/>
          <p:cNvGrpSpPr>
            <a:grpSpLocks noChangeAspect="1"/>
          </p:cNvGrpSpPr>
          <p:nvPr/>
        </p:nvGrpSpPr>
        <p:grpSpPr>
          <a:xfrm>
            <a:off x="11880918" y="2432650"/>
            <a:ext cx="6173479" cy="6173454"/>
            <a:chOff x="0" y="0"/>
            <a:chExt cx="6350000" cy="6349975"/>
          </a:xfrm>
        </p:grpSpPr>
        <p:sp>
          <p:nvSpPr>
            <p:cNvPr id="8" name="Freeform 8"/>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a:stretch>
            </a:blipFill>
          </p:spPr>
          <p:txBody>
            <a:bodyPr/>
            <a:lstStyle/>
            <a:p>
              <a:endParaRPr lang="en-US"/>
            </a:p>
          </p:txBody>
        </p:sp>
      </p:grpSp>
      <p:grpSp>
        <p:nvGrpSpPr>
          <p:cNvPr id="9" name="Group 9"/>
          <p:cNvGrpSpPr/>
          <p:nvPr/>
        </p:nvGrpSpPr>
        <p:grpSpPr>
          <a:xfrm>
            <a:off x="3139337" y="2745548"/>
            <a:ext cx="7045017" cy="6591366"/>
            <a:chOff x="0" y="0"/>
            <a:chExt cx="9393356" cy="8788489"/>
          </a:xfrm>
        </p:grpSpPr>
        <p:sp>
          <p:nvSpPr>
            <p:cNvPr id="10" name="TextBox 10"/>
            <p:cNvSpPr txBox="1"/>
            <p:nvPr/>
          </p:nvSpPr>
          <p:spPr>
            <a:xfrm>
              <a:off x="0" y="200025"/>
              <a:ext cx="9393356" cy="6893595"/>
            </a:xfrm>
            <a:prstGeom prst="rect">
              <a:avLst/>
            </a:prstGeom>
          </p:spPr>
          <p:txBody>
            <a:bodyPr lIns="0" tIns="0" rIns="0" bIns="0" rtlCol="0" anchor="t">
              <a:spAutoFit/>
            </a:bodyPr>
            <a:lstStyle/>
            <a:p>
              <a:pPr>
                <a:lnSpc>
                  <a:spcPts val="10113"/>
                </a:lnSpc>
              </a:pPr>
              <a:r>
                <a:rPr lang="en-US" sz="10215" spc="-204">
                  <a:solidFill>
                    <a:srgbClr val="000000"/>
                  </a:solidFill>
                  <a:latin typeface="Aileron Heavy"/>
                </a:rPr>
                <a:t>Monthly Provider Meeting</a:t>
              </a:r>
            </a:p>
            <a:p>
              <a:pPr>
                <a:lnSpc>
                  <a:spcPts val="10113"/>
                </a:lnSpc>
              </a:pPr>
              <a:endParaRPr lang="en-US" sz="10215" spc="-204">
                <a:solidFill>
                  <a:srgbClr val="000000"/>
                </a:solidFill>
                <a:latin typeface="Aileron Heavy"/>
              </a:endParaRPr>
            </a:p>
          </p:txBody>
        </p:sp>
        <p:sp>
          <p:nvSpPr>
            <p:cNvPr id="11" name="TextBox 11"/>
            <p:cNvSpPr txBox="1"/>
            <p:nvPr/>
          </p:nvSpPr>
          <p:spPr>
            <a:xfrm>
              <a:off x="0" y="7449020"/>
              <a:ext cx="7219402" cy="1339468"/>
            </a:xfrm>
            <a:prstGeom prst="rect">
              <a:avLst/>
            </a:prstGeom>
          </p:spPr>
          <p:txBody>
            <a:bodyPr lIns="0" tIns="0" rIns="0" bIns="0" rtlCol="0" anchor="t">
              <a:spAutoFit/>
            </a:bodyPr>
            <a:lstStyle/>
            <a:p>
              <a:pPr>
                <a:lnSpc>
                  <a:spcPts val="2990"/>
                </a:lnSpc>
                <a:spcBef>
                  <a:spcPts val="2242"/>
                </a:spcBef>
              </a:pPr>
              <a:r>
                <a:rPr lang="en-US" sz="2062" spc="412">
                  <a:solidFill>
                    <a:srgbClr val="000000"/>
                  </a:solidFill>
                  <a:latin typeface="Aileron"/>
                </a:rPr>
                <a:t>22 DE MARZO DE 2024</a:t>
              </a:r>
            </a:p>
            <a:p>
              <a:pPr>
                <a:lnSpc>
                  <a:spcPts val="2990"/>
                </a:lnSpc>
                <a:spcBef>
                  <a:spcPts val="2243"/>
                </a:spcBef>
              </a:pPr>
              <a:endParaRPr lang="en-US" sz="2062" spc="412">
                <a:solidFill>
                  <a:srgbClr val="000000"/>
                </a:solidFill>
                <a:latin typeface="Aileron"/>
              </a:endParaRPr>
            </a:p>
          </p:txBody>
        </p:sp>
      </p:grpSp>
      <p:sp>
        <p:nvSpPr>
          <p:cNvPr id="12" name="TextBox 12"/>
          <p:cNvSpPr txBox="1"/>
          <p:nvPr/>
        </p:nvSpPr>
        <p:spPr>
          <a:xfrm>
            <a:off x="1408558" y="595700"/>
            <a:ext cx="9573972" cy="798195"/>
          </a:xfrm>
          <a:prstGeom prst="rect">
            <a:avLst/>
          </a:prstGeom>
        </p:spPr>
        <p:txBody>
          <a:bodyPr lIns="0" tIns="0" rIns="0" bIns="0" rtlCol="0" anchor="t">
            <a:spAutoFit/>
          </a:bodyPr>
          <a:lstStyle/>
          <a:p>
            <a:pPr marL="0" lvl="0" indent="0" algn="l">
              <a:lnSpc>
                <a:spcPts val="5939"/>
              </a:lnSpc>
              <a:spcBef>
                <a:spcPct val="0"/>
              </a:spcBef>
            </a:pPr>
            <a:r>
              <a:rPr lang="en-US" sz="5999">
                <a:solidFill>
                  <a:srgbClr val="000000"/>
                </a:solidFill>
                <a:latin typeface="Aileron Ultra-Bold"/>
              </a:rPr>
              <a:t>Latinos Educando Juntos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739093"/>
            <a:ext cx="18288000" cy="9585"/>
          </a:xfrm>
          <a:prstGeom prst="rect">
            <a:avLst/>
          </a:prstGeom>
          <a:solidFill>
            <a:srgbClr val="000000"/>
          </a:solidFill>
        </p:spPr>
        <p:txBody>
          <a:bodyPr/>
          <a:lstStyle/>
          <a:p>
            <a:endParaRPr lang="en-US"/>
          </a:p>
        </p:txBody>
      </p:sp>
      <p:grpSp>
        <p:nvGrpSpPr>
          <p:cNvPr id="3" name="Group 3"/>
          <p:cNvGrpSpPr/>
          <p:nvPr/>
        </p:nvGrpSpPr>
        <p:grpSpPr>
          <a:xfrm>
            <a:off x="16898362" y="816736"/>
            <a:ext cx="360938" cy="157229"/>
            <a:chOff x="0" y="0"/>
            <a:chExt cx="1166179" cy="508000"/>
          </a:xfrm>
        </p:grpSpPr>
        <p:sp>
          <p:nvSpPr>
            <p:cNvPr id="4" name="Freeform 4"/>
            <p:cNvSpPr/>
            <p:nvPr/>
          </p:nvSpPr>
          <p:spPr>
            <a:xfrm>
              <a:off x="0" y="215900"/>
              <a:ext cx="870269" cy="76200"/>
            </a:xfrm>
            <a:custGeom>
              <a:avLst/>
              <a:gdLst/>
              <a:ahLst/>
              <a:cxnLst/>
              <a:rect l="l" t="t" r="r" b="b"/>
              <a:pathLst>
                <a:path w="870269" h="76200">
                  <a:moveTo>
                    <a:pt x="0" y="0"/>
                  </a:moveTo>
                  <a:lnTo>
                    <a:pt x="870269" y="0"/>
                  </a:lnTo>
                  <a:lnTo>
                    <a:pt x="870269" y="76200"/>
                  </a:lnTo>
                  <a:lnTo>
                    <a:pt x="0" y="76200"/>
                  </a:lnTo>
                  <a:close/>
                </a:path>
              </a:pathLst>
            </a:custGeom>
            <a:solidFill>
              <a:srgbClr val="000000"/>
            </a:solidFill>
          </p:spPr>
          <p:txBody>
            <a:bodyPr/>
            <a:lstStyle/>
            <a:p>
              <a:endParaRPr lang="en-US"/>
            </a:p>
          </p:txBody>
        </p:sp>
        <p:sp>
          <p:nvSpPr>
            <p:cNvPr id="5" name="Freeform 5"/>
            <p:cNvSpPr/>
            <p:nvPr/>
          </p:nvSpPr>
          <p:spPr>
            <a:xfrm>
              <a:off x="791529" y="1270"/>
              <a:ext cx="374650" cy="505460"/>
            </a:xfrm>
            <a:custGeom>
              <a:avLst/>
              <a:gdLst/>
              <a:ahLst/>
              <a:cxnLst/>
              <a:rect l="l" t="t" r="r" b="b"/>
              <a:pathLst>
                <a:path w="374650" h="505460">
                  <a:moveTo>
                    <a:pt x="0" y="505460"/>
                  </a:moveTo>
                  <a:lnTo>
                    <a:pt x="0" y="0"/>
                  </a:lnTo>
                  <a:lnTo>
                    <a:pt x="374650" y="252730"/>
                  </a:lnTo>
                  <a:close/>
                </a:path>
              </a:pathLst>
            </a:custGeom>
            <a:solidFill>
              <a:srgbClr val="000000"/>
            </a:solidFill>
          </p:spPr>
          <p:txBody>
            <a:bodyPr/>
            <a:lstStyle/>
            <a:p>
              <a:endParaRPr lang="en-US"/>
            </a:p>
          </p:txBody>
        </p:sp>
      </p:grpSp>
      <p:sp>
        <p:nvSpPr>
          <p:cNvPr id="6" name="Freeform 6"/>
          <p:cNvSpPr/>
          <p:nvPr/>
        </p:nvSpPr>
        <p:spPr>
          <a:xfrm>
            <a:off x="1600254" y="1748677"/>
            <a:ext cx="15087493" cy="4403161"/>
          </a:xfrm>
          <a:custGeom>
            <a:avLst/>
            <a:gdLst/>
            <a:ahLst/>
            <a:cxnLst/>
            <a:rect l="l" t="t" r="r" b="b"/>
            <a:pathLst>
              <a:path w="15087493" h="4403161">
                <a:moveTo>
                  <a:pt x="0" y="0"/>
                </a:moveTo>
                <a:lnTo>
                  <a:pt x="15087492" y="0"/>
                </a:lnTo>
                <a:lnTo>
                  <a:pt x="15087492" y="4403162"/>
                </a:lnTo>
                <a:lnTo>
                  <a:pt x="0" y="4403162"/>
                </a:lnTo>
                <a:lnTo>
                  <a:pt x="0" y="0"/>
                </a:lnTo>
                <a:close/>
              </a:path>
            </a:pathLst>
          </a:custGeom>
          <a:blipFill>
            <a:blip r:embed="rId2"/>
            <a:stretch>
              <a:fillRect t="-8544" b="-8544"/>
            </a:stretch>
          </a:blipFill>
        </p:spPr>
        <p:txBody>
          <a:bodyPr/>
          <a:lstStyle/>
          <a:p>
            <a:endParaRPr lang="en-US"/>
          </a:p>
        </p:txBody>
      </p:sp>
      <p:sp>
        <p:nvSpPr>
          <p:cNvPr id="7" name="TextBox 7"/>
          <p:cNvSpPr txBox="1"/>
          <p:nvPr/>
        </p:nvSpPr>
        <p:spPr>
          <a:xfrm>
            <a:off x="5308533" y="6087894"/>
            <a:ext cx="8716473" cy="1543049"/>
          </a:xfrm>
          <a:prstGeom prst="rect">
            <a:avLst/>
          </a:prstGeom>
        </p:spPr>
        <p:txBody>
          <a:bodyPr lIns="0" tIns="0" rIns="0" bIns="0" rtlCol="0" anchor="t">
            <a:spAutoFit/>
          </a:bodyPr>
          <a:lstStyle/>
          <a:p>
            <a:pPr algn="ctr">
              <a:lnSpc>
                <a:spcPts val="2474"/>
              </a:lnSpc>
            </a:pPr>
            <a:r>
              <a:rPr lang="en-US" sz="2499">
                <a:solidFill>
                  <a:srgbClr val="334C7A"/>
                </a:solidFill>
                <a:latin typeface="Aileron Bold Italics"/>
              </a:rPr>
              <a:t>Lenguaje de nuestro corazón</a:t>
            </a:r>
          </a:p>
          <a:p>
            <a:pPr algn="ctr">
              <a:lnSpc>
                <a:spcPts val="2474"/>
              </a:lnSpc>
            </a:pPr>
            <a:r>
              <a:rPr lang="en-US" sz="2499">
                <a:solidFill>
                  <a:srgbClr val="334C7A"/>
                </a:solidFill>
                <a:latin typeface="Aileron Bold Italics"/>
              </a:rPr>
              <a:t>Todos tenemos derecho a comunicarnos y participar en el idioma en el que nos sentimos más cómodos: el lenguaje de nuestro corazón.</a:t>
            </a:r>
          </a:p>
          <a:p>
            <a:pPr marL="0" lvl="0" indent="0" algn="ctr">
              <a:lnSpc>
                <a:spcPts val="2474"/>
              </a:lnSpc>
              <a:spcBef>
                <a:spcPct val="0"/>
              </a:spcBef>
            </a:pPr>
            <a:endParaRPr lang="en-US" sz="2499">
              <a:solidFill>
                <a:srgbClr val="334C7A"/>
              </a:solidFill>
              <a:latin typeface="Aileron Bold Itali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739093"/>
            <a:ext cx="18288000" cy="9585"/>
          </a:xfrm>
          <a:prstGeom prst="rect">
            <a:avLst/>
          </a:prstGeom>
          <a:solidFill>
            <a:srgbClr val="000000"/>
          </a:solidFill>
        </p:spPr>
        <p:txBody>
          <a:bodyPr/>
          <a:lstStyle/>
          <a:p>
            <a:endParaRPr lang="en-US"/>
          </a:p>
        </p:txBody>
      </p:sp>
      <p:grpSp>
        <p:nvGrpSpPr>
          <p:cNvPr id="3" name="Group 3"/>
          <p:cNvGrpSpPr>
            <a:grpSpLocks noChangeAspect="1"/>
          </p:cNvGrpSpPr>
          <p:nvPr/>
        </p:nvGrpSpPr>
        <p:grpSpPr>
          <a:xfrm>
            <a:off x="7008226" y="2822416"/>
            <a:ext cx="4271549" cy="4271532"/>
            <a:chOff x="0" y="0"/>
            <a:chExt cx="6350000" cy="6349975"/>
          </a:xfrm>
        </p:grpSpPr>
        <p:sp>
          <p:nvSpPr>
            <p:cNvPr id="4" name="Freeform 4"/>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a:stretch>
                <a:fillRect l="-15868" r="-18267"/>
              </a:stretch>
            </a:blipFill>
          </p:spPr>
          <p:txBody>
            <a:bodyPr/>
            <a:lstStyle/>
            <a:p>
              <a:endParaRPr lang="en-US"/>
            </a:p>
          </p:txBody>
        </p:sp>
      </p:grpSp>
      <p:grpSp>
        <p:nvGrpSpPr>
          <p:cNvPr id="5" name="Group 5"/>
          <p:cNvGrpSpPr>
            <a:grpSpLocks noChangeAspect="1"/>
          </p:cNvGrpSpPr>
          <p:nvPr/>
        </p:nvGrpSpPr>
        <p:grpSpPr>
          <a:xfrm>
            <a:off x="465497" y="1910602"/>
            <a:ext cx="4271549" cy="4271532"/>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32617" r="-17381"/>
              </a:stretch>
            </a:blipFill>
          </p:spPr>
          <p:txBody>
            <a:bodyPr/>
            <a:lstStyle/>
            <a:p>
              <a:endParaRPr lang="en-US"/>
            </a:p>
          </p:txBody>
        </p:sp>
      </p:grpSp>
      <p:grpSp>
        <p:nvGrpSpPr>
          <p:cNvPr id="7" name="Group 7"/>
          <p:cNvGrpSpPr/>
          <p:nvPr/>
        </p:nvGrpSpPr>
        <p:grpSpPr>
          <a:xfrm>
            <a:off x="16898362" y="816736"/>
            <a:ext cx="360938" cy="157229"/>
            <a:chOff x="0" y="0"/>
            <a:chExt cx="1166179" cy="508000"/>
          </a:xfrm>
        </p:grpSpPr>
        <p:sp>
          <p:nvSpPr>
            <p:cNvPr id="8" name="Freeform 8"/>
            <p:cNvSpPr/>
            <p:nvPr/>
          </p:nvSpPr>
          <p:spPr>
            <a:xfrm>
              <a:off x="0" y="215900"/>
              <a:ext cx="870269" cy="76200"/>
            </a:xfrm>
            <a:custGeom>
              <a:avLst/>
              <a:gdLst/>
              <a:ahLst/>
              <a:cxnLst/>
              <a:rect l="l" t="t" r="r" b="b"/>
              <a:pathLst>
                <a:path w="870269" h="76200">
                  <a:moveTo>
                    <a:pt x="0" y="0"/>
                  </a:moveTo>
                  <a:lnTo>
                    <a:pt x="870269" y="0"/>
                  </a:lnTo>
                  <a:lnTo>
                    <a:pt x="870269" y="76200"/>
                  </a:lnTo>
                  <a:lnTo>
                    <a:pt x="0" y="76200"/>
                  </a:lnTo>
                  <a:close/>
                </a:path>
              </a:pathLst>
            </a:custGeom>
            <a:solidFill>
              <a:srgbClr val="000000"/>
            </a:solidFill>
          </p:spPr>
          <p:txBody>
            <a:bodyPr/>
            <a:lstStyle/>
            <a:p>
              <a:endParaRPr lang="en-US"/>
            </a:p>
          </p:txBody>
        </p:sp>
        <p:sp>
          <p:nvSpPr>
            <p:cNvPr id="9" name="Freeform 9"/>
            <p:cNvSpPr/>
            <p:nvPr/>
          </p:nvSpPr>
          <p:spPr>
            <a:xfrm>
              <a:off x="791529" y="1270"/>
              <a:ext cx="374650" cy="505460"/>
            </a:xfrm>
            <a:custGeom>
              <a:avLst/>
              <a:gdLst/>
              <a:ahLst/>
              <a:cxnLst/>
              <a:rect l="l" t="t" r="r" b="b"/>
              <a:pathLst>
                <a:path w="374650" h="505460">
                  <a:moveTo>
                    <a:pt x="0" y="505460"/>
                  </a:moveTo>
                  <a:lnTo>
                    <a:pt x="0" y="0"/>
                  </a:lnTo>
                  <a:lnTo>
                    <a:pt x="374650" y="252730"/>
                  </a:lnTo>
                  <a:close/>
                </a:path>
              </a:pathLst>
            </a:custGeom>
            <a:solidFill>
              <a:srgbClr val="000000"/>
            </a:solidFill>
          </p:spPr>
          <p:txBody>
            <a:bodyPr/>
            <a:lstStyle/>
            <a:p>
              <a:endParaRPr lang="en-US"/>
            </a:p>
          </p:txBody>
        </p:sp>
      </p:grpSp>
      <p:sp>
        <p:nvSpPr>
          <p:cNvPr id="10" name="Freeform 10"/>
          <p:cNvSpPr/>
          <p:nvPr/>
        </p:nvSpPr>
        <p:spPr>
          <a:xfrm>
            <a:off x="12987751" y="504207"/>
            <a:ext cx="3330111" cy="1048985"/>
          </a:xfrm>
          <a:custGeom>
            <a:avLst/>
            <a:gdLst/>
            <a:ahLst/>
            <a:cxnLst/>
            <a:rect l="l" t="t" r="r" b="b"/>
            <a:pathLst>
              <a:path w="3330111" h="1048985">
                <a:moveTo>
                  <a:pt x="0" y="0"/>
                </a:moveTo>
                <a:lnTo>
                  <a:pt x="3330111" y="0"/>
                </a:lnTo>
                <a:lnTo>
                  <a:pt x="3330111" y="1048986"/>
                </a:lnTo>
                <a:lnTo>
                  <a:pt x="0" y="1048986"/>
                </a:lnTo>
                <a:lnTo>
                  <a:pt x="0" y="0"/>
                </a:lnTo>
                <a:close/>
              </a:path>
            </a:pathLst>
          </a:custGeom>
          <a:blipFill>
            <a:blip r:embed="rId4"/>
            <a:stretch>
              <a:fillRect/>
            </a:stretch>
          </a:blipFill>
        </p:spPr>
        <p:txBody>
          <a:bodyPr/>
          <a:lstStyle/>
          <a:p>
            <a:endParaRPr lang="en-US"/>
          </a:p>
        </p:txBody>
      </p:sp>
      <p:sp>
        <p:nvSpPr>
          <p:cNvPr id="11" name="Freeform 11"/>
          <p:cNvSpPr/>
          <p:nvPr/>
        </p:nvSpPr>
        <p:spPr>
          <a:xfrm>
            <a:off x="7890157" y="116905"/>
            <a:ext cx="1714118" cy="1714118"/>
          </a:xfrm>
          <a:custGeom>
            <a:avLst/>
            <a:gdLst/>
            <a:ahLst/>
            <a:cxnLst/>
            <a:rect l="l" t="t" r="r" b="b"/>
            <a:pathLst>
              <a:path w="1714118" h="1714118">
                <a:moveTo>
                  <a:pt x="0" y="0"/>
                </a:moveTo>
                <a:lnTo>
                  <a:pt x="1714118" y="0"/>
                </a:lnTo>
                <a:lnTo>
                  <a:pt x="1714118" y="1714118"/>
                </a:lnTo>
                <a:lnTo>
                  <a:pt x="0" y="1714118"/>
                </a:lnTo>
                <a:lnTo>
                  <a:pt x="0" y="0"/>
                </a:lnTo>
                <a:close/>
              </a:path>
            </a:pathLst>
          </a:custGeom>
          <a:blipFill>
            <a:blip r:embed="rId5"/>
            <a:stretch>
              <a:fillRect/>
            </a:stretch>
          </a:blipFill>
        </p:spPr>
        <p:txBody>
          <a:bodyPr/>
          <a:lstStyle/>
          <a:p>
            <a:endParaRPr lang="en-US"/>
          </a:p>
        </p:txBody>
      </p:sp>
      <p:grpSp>
        <p:nvGrpSpPr>
          <p:cNvPr id="12" name="Group 12"/>
          <p:cNvGrpSpPr>
            <a:grpSpLocks noChangeAspect="1"/>
          </p:cNvGrpSpPr>
          <p:nvPr/>
        </p:nvGrpSpPr>
        <p:grpSpPr>
          <a:xfrm>
            <a:off x="13553616" y="1910602"/>
            <a:ext cx="4271549" cy="4271532"/>
            <a:chOff x="0" y="0"/>
            <a:chExt cx="6350000" cy="6349975"/>
          </a:xfrm>
        </p:grpSpPr>
        <p:sp>
          <p:nvSpPr>
            <p:cNvPr id="13" name="Freeform 13"/>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6"/>
              <a:stretch>
                <a:fillRect l="-251" r="-251"/>
              </a:stretch>
            </a:blipFill>
          </p:spPr>
          <p:txBody>
            <a:bodyPr/>
            <a:lstStyle/>
            <a:p>
              <a:endParaRPr lang="en-US"/>
            </a:p>
          </p:txBody>
        </p:sp>
      </p:grpSp>
      <p:sp>
        <p:nvSpPr>
          <p:cNvPr id="14" name="TextBox 14"/>
          <p:cNvSpPr txBox="1"/>
          <p:nvPr/>
        </p:nvSpPr>
        <p:spPr>
          <a:xfrm>
            <a:off x="1660727" y="614750"/>
            <a:ext cx="7641728" cy="961249"/>
          </a:xfrm>
          <a:prstGeom prst="rect">
            <a:avLst/>
          </a:prstGeom>
        </p:spPr>
        <p:txBody>
          <a:bodyPr lIns="0" tIns="0" rIns="0" bIns="0" rtlCol="0" anchor="t">
            <a:spAutoFit/>
          </a:bodyPr>
          <a:lstStyle/>
          <a:p>
            <a:pPr marL="0" lvl="0" indent="0" algn="l">
              <a:lnSpc>
                <a:spcPts val="7128"/>
              </a:lnSpc>
              <a:spcBef>
                <a:spcPct val="0"/>
              </a:spcBef>
            </a:pPr>
            <a:r>
              <a:rPr lang="en-US" sz="7200">
                <a:solidFill>
                  <a:srgbClr val="000000"/>
                </a:solidFill>
                <a:latin typeface="Aileron Ultra-Bold"/>
              </a:rPr>
              <a:t>Hosts</a:t>
            </a:r>
          </a:p>
        </p:txBody>
      </p:sp>
      <p:sp>
        <p:nvSpPr>
          <p:cNvPr id="15" name="TextBox 15"/>
          <p:cNvSpPr txBox="1"/>
          <p:nvPr/>
        </p:nvSpPr>
        <p:spPr>
          <a:xfrm>
            <a:off x="-13898" y="6181928"/>
            <a:ext cx="4987386" cy="1384301"/>
          </a:xfrm>
          <a:prstGeom prst="rect">
            <a:avLst/>
          </a:prstGeom>
        </p:spPr>
        <p:txBody>
          <a:bodyPr lIns="0" tIns="0" rIns="0" bIns="0" rtlCol="0" anchor="t">
            <a:spAutoFit/>
          </a:bodyPr>
          <a:lstStyle/>
          <a:p>
            <a:pPr algn="ctr">
              <a:lnSpc>
                <a:spcPts val="5599"/>
              </a:lnSpc>
            </a:pPr>
            <a:r>
              <a:rPr lang="en-US" sz="3999" spc="-39">
                <a:solidFill>
                  <a:srgbClr val="FF1495"/>
                </a:solidFill>
                <a:latin typeface="Aileron Bold"/>
              </a:rPr>
              <a:t>Damaris </a:t>
            </a:r>
          </a:p>
          <a:p>
            <a:pPr marL="0" lvl="0" indent="0" algn="ctr">
              <a:lnSpc>
                <a:spcPts val="5599"/>
              </a:lnSpc>
            </a:pPr>
            <a:r>
              <a:rPr lang="en-US" sz="3999" spc="-39">
                <a:solidFill>
                  <a:srgbClr val="FF1495"/>
                </a:solidFill>
                <a:latin typeface="Aileron Bold"/>
              </a:rPr>
              <a:t>Alvarado-Rodriguez</a:t>
            </a:r>
          </a:p>
        </p:txBody>
      </p:sp>
      <p:sp>
        <p:nvSpPr>
          <p:cNvPr id="16" name="TextBox 16"/>
          <p:cNvSpPr txBox="1"/>
          <p:nvPr/>
        </p:nvSpPr>
        <p:spPr>
          <a:xfrm>
            <a:off x="465497" y="7632904"/>
            <a:ext cx="4625255" cy="1123950"/>
          </a:xfrm>
          <a:prstGeom prst="rect">
            <a:avLst/>
          </a:prstGeom>
        </p:spPr>
        <p:txBody>
          <a:bodyPr lIns="0" tIns="0" rIns="0" bIns="0" rtlCol="0" anchor="t">
            <a:spAutoFit/>
          </a:bodyPr>
          <a:lstStyle/>
          <a:p>
            <a:pPr algn="ctr">
              <a:lnSpc>
                <a:spcPts val="4500"/>
              </a:lnSpc>
            </a:pPr>
            <a:r>
              <a:rPr lang="en-US" sz="3000">
                <a:solidFill>
                  <a:srgbClr val="000000"/>
                </a:solidFill>
                <a:latin typeface="Aileron Bold"/>
              </a:rPr>
              <a:t>President </a:t>
            </a:r>
          </a:p>
          <a:p>
            <a:pPr algn="ctr">
              <a:lnSpc>
                <a:spcPts val="4500"/>
              </a:lnSpc>
            </a:pPr>
            <a:r>
              <a:rPr lang="en-US" sz="3000">
                <a:solidFill>
                  <a:srgbClr val="000000"/>
                </a:solidFill>
                <a:latin typeface="Aileron Bold"/>
              </a:rPr>
              <a:t>Latinos Educando Juntos</a:t>
            </a:r>
          </a:p>
        </p:txBody>
      </p:sp>
      <p:sp>
        <p:nvSpPr>
          <p:cNvPr id="17" name="TextBox 17"/>
          <p:cNvSpPr txBox="1"/>
          <p:nvPr/>
        </p:nvSpPr>
        <p:spPr>
          <a:xfrm>
            <a:off x="6678463" y="7312523"/>
            <a:ext cx="4931074" cy="679451"/>
          </a:xfrm>
          <a:prstGeom prst="rect">
            <a:avLst/>
          </a:prstGeom>
        </p:spPr>
        <p:txBody>
          <a:bodyPr lIns="0" tIns="0" rIns="0" bIns="0" rtlCol="0" anchor="t">
            <a:spAutoFit/>
          </a:bodyPr>
          <a:lstStyle/>
          <a:p>
            <a:pPr marL="0" lvl="0" indent="0" algn="ctr">
              <a:lnSpc>
                <a:spcPts val="5599"/>
              </a:lnSpc>
            </a:pPr>
            <a:r>
              <a:rPr lang="en-US" sz="3999" spc="-39">
                <a:solidFill>
                  <a:srgbClr val="FF1495"/>
                </a:solidFill>
                <a:latin typeface="Aileron Bold"/>
              </a:rPr>
              <a:t>Stefanie Francisco</a:t>
            </a:r>
          </a:p>
        </p:txBody>
      </p:sp>
      <p:sp>
        <p:nvSpPr>
          <p:cNvPr id="18" name="TextBox 18"/>
          <p:cNvSpPr txBox="1"/>
          <p:nvPr/>
        </p:nvSpPr>
        <p:spPr>
          <a:xfrm>
            <a:off x="7088451" y="8191500"/>
            <a:ext cx="4428009" cy="552450"/>
          </a:xfrm>
          <a:prstGeom prst="rect">
            <a:avLst/>
          </a:prstGeom>
        </p:spPr>
        <p:txBody>
          <a:bodyPr lIns="0" tIns="0" rIns="0" bIns="0" rtlCol="0" anchor="t">
            <a:spAutoFit/>
          </a:bodyPr>
          <a:lstStyle/>
          <a:p>
            <a:pPr algn="ctr">
              <a:lnSpc>
                <a:spcPts val="4500"/>
              </a:lnSpc>
            </a:pPr>
            <a:r>
              <a:rPr lang="en-US" sz="3000">
                <a:solidFill>
                  <a:srgbClr val="000000"/>
                </a:solidFill>
                <a:latin typeface="Aileron Bold"/>
              </a:rPr>
              <a:t>LEJ Virtual Assistant</a:t>
            </a:r>
          </a:p>
        </p:txBody>
      </p:sp>
      <p:sp>
        <p:nvSpPr>
          <p:cNvPr id="19" name="TextBox 19"/>
          <p:cNvSpPr txBox="1"/>
          <p:nvPr/>
        </p:nvSpPr>
        <p:spPr>
          <a:xfrm>
            <a:off x="12987751" y="6534353"/>
            <a:ext cx="4931074" cy="679451"/>
          </a:xfrm>
          <a:prstGeom prst="rect">
            <a:avLst/>
          </a:prstGeom>
        </p:spPr>
        <p:txBody>
          <a:bodyPr lIns="0" tIns="0" rIns="0" bIns="0" rtlCol="0" anchor="t">
            <a:spAutoFit/>
          </a:bodyPr>
          <a:lstStyle/>
          <a:p>
            <a:pPr marL="0" lvl="0" indent="0" algn="ctr">
              <a:lnSpc>
                <a:spcPts val="5599"/>
              </a:lnSpc>
            </a:pPr>
            <a:r>
              <a:rPr lang="en-US" sz="3999" spc="-39">
                <a:solidFill>
                  <a:srgbClr val="FF1495"/>
                </a:solidFill>
                <a:latin typeface="Aileron Bold"/>
              </a:rPr>
              <a:t>Martha Gee</a:t>
            </a:r>
          </a:p>
        </p:txBody>
      </p:sp>
      <p:sp>
        <p:nvSpPr>
          <p:cNvPr id="20" name="TextBox 20"/>
          <p:cNvSpPr txBox="1"/>
          <p:nvPr/>
        </p:nvSpPr>
        <p:spPr>
          <a:xfrm>
            <a:off x="13966110" y="7480504"/>
            <a:ext cx="3446562" cy="1123950"/>
          </a:xfrm>
          <a:prstGeom prst="rect">
            <a:avLst/>
          </a:prstGeom>
        </p:spPr>
        <p:txBody>
          <a:bodyPr lIns="0" tIns="0" rIns="0" bIns="0" rtlCol="0" anchor="t">
            <a:spAutoFit/>
          </a:bodyPr>
          <a:lstStyle/>
          <a:p>
            <a:pPr algn="ctr">
              <a:lnSpc>
                <a:spcPts val="4500"/>
              </a:lnSpc>
            </a:pPr>
            <a:r>
              <a:rPr lang="en-US" sz="3000">
                <a:solidFill>
                  <a:srgbClr val="000000"/>
                </a:solidFill>
                <a:latin typeface="Aileron Bold"/>
              </a:rPr>
              <a:t>Ideal Phila</a:t>
            </a:r>
          </a:p>
          <a:p>
            <a:pPr algn="ctr">
              <a:lnSpc>
                <a:spcPts val="4500"/>
              </a:lnSpc>
            </a:pPr>
            <a:r>
              <a:rPr lang="en-US" sz="3000">
                <a:solidFill>
                  <a:srgbClr val="000000"/>
                </a:solidFill>
                <a:latin typeface="Aileron Bold"/>
              </a:rPr>
              <a:t>LEJ Board Member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748677"/>
            <a:ext cx="18288000" cy="8538323"/>
          </a:xfrm>
          <a:prstGeom prst="rect">
            <a:avLst/>
          </a:prstGeom>
          <a:solidFill>
            <a:srgbClr val="98D6FC"/>
          </a:solidFill>
        </p:spPr>
        <p:txBody>
          <a:bodyPr/>
          <a:lstStyle/>
          <a:p>
            <a:endParaRPr lang="en-US"/>
          </a:p>
        </p:txBody>
      </p:sp>
      <p:sp>
        <p:nvSpPr>
          <p:cNvPr id="3" name="AutoShape 3"/>
          <p:cNvSpPr/>
          <p:nvPr/>
        </p:nvSpPr>
        <p:spPr>
          <a:xfrm>
            <a:off x="0" y="1739093"/>
            <a:ext cx="18288000" cy="9585"/>
          </a:xfrm>
          <a:prstGeom prst="rect">
            <a:avLst/>
          </a:prstGeom>
          <a:solidFill>
            <a:srgbClr val="000000"/>
          </a:solidFill>
        </p:spPr>
        <p:txBody>
          <a:bodyPr/>
          <a:lstStyle/>
          <a:p>
            <a:endParaRPr lang="en-US"/>
          </a:p>
        </p:txBody>
      </p:sp>
      <p:grpSp>
        <p:nvGrpSpPr>
          <p:cNvPr id="4" name="Group 4"/>
          <p:cNvGrpSpPr/>
          <p:nvPr/>
        </p:nvGrpSpPr>
        <p:grpSpPr>
          <a:xfrm>
            <a:off x="16898362" y="816736"/>
            <a:ext cx="360938" cy="157229"/>
            <a:chOff x="0" y="0"/>
            <a:chExt cx="1166179" cy="508000"/>
          </a:xfrm>
        </p:grpSpPr>
        <p:sp>
          <p:nvSpPr>
            <p:cNvPr id="5" name="Freeform 5"/>
            <p:cNvSpPr/>
            <p:nvPr/>
          </p:nvSpPr>
          <p:spPr>
            <a:xfrm>
              <a:off x="0" y="215900"/>
              <a:ext cx="870269" cy="76200"/>
            </a:xfrm>
            <a:custGeom>
              <a:avLst/>
              <a:gdLst/>
              <a:ahLst/>
              <a:cxnLst/>
              <a:rect l="l" t="t" r="r" b="b"/>
              <a:pathLst>
                <a:path w="870269" h="76200">
                  <a:moveTo>
                    <a:pt x="0" y="0"/>
                  </a:moveTo>
                  <a:lnTo>
                    <a:pt x="870269" y="0"/>
                  </a:lnTo>
                  <a:lnTo>
                    <a:pt x="870269" y="76200"/>
                  </a:lnTo>
                  <a:lnTo>
                    <a:pt x="0" y="76200"/>
                  </a:lnTo>
                  <a:close/>
                </a:path>
              </a:pathLst>
            </a:custGeom>
            <a:solidFill>
              <a:srgbClr val="000000"/>
            </a:solidFill>
          </p:spPr>
          <p:txBody>
            <a:bodyPr/>
            <a:lstStyle/>
            <a:p>
              <a:endParaRPr lang="en-US"/>
            </a:p>
          </p:txBody>
        </p:sp>
        <p:sp>
          <p:nvSpPr>
            <p:cNvPr id="6" name="Freeform 6"/>
            <p:cNvSpPr/>
            <p:nvPr/>
          </p:nvSpPr>
          <p:spPr>
            <a:xfrm>
              <a:off x="791529" y="1270"/>
              <a:ext cx="374650" cy="505460"/>
            </a:xfrm>
            <a:custGeom>
              <a:avLst/>
              <a:gdLst/>
              <a:ahLst/>
              <a:cxnLst/>
              <a:rect l="l" t="t" r="r" b="b"/>
              <a:pathLst>
                <a:path w="374650" h="505460">
                  <a:moveTo>
                    <a:pt x="0" y="505460"/>
                  </a:moveTo>
                  <a:lnTo>
                    <a:pt x="0" y="0"/>
                  </a:lnTo>
                  <a:lnTo>
                    <a:pt x="374650" y="252730"/>
                  </a:lnTo>
                  <a:close/>
                </a:path>
              </a:pathLst>
            </a:custGeom>
            <a:solidFill>
              <a:srgbClr val="000000"/>
            </a:solidFill>
          </p:spPr>
          <p:txBody>
            <a:bodyPr/>
            <a:lstStyle/>
            <a:p>
              <a:endParaRPr lang="en-US"/>
            </a:p>
          </p:txBody>
        </p:sp>
      </p:grpSp>
      <p:sp>
        <p:nvSpPr>
          <p:cNvPr id="7" name="TextBox 7"/>
          <p:cNvSpPr txBox="1"/>
          <p:nvPr/>
        </p:nvSpPr>
        <p:spPr>
          <a:xfrm>
            <a:off x="4938971" y="2380650"/>
            <a:ext cx="5031162" cy="980721"/>
          </a:xfrm>
          <a:prstGeom prst="rect">
            <a:avLst/>
          </a:prstGeom>
        </p:spPr>
        <p:txBody>
          <a:bodyPr lIns="0" tIns="0" rIns="0" bIns="0" rtlCol="0" anchor="t">
            <a:spAutoFit/>
          </a:bodyPr>
          <a:lstStyle/>
          <a:p>
            <a:pPr>
              <a:lnSpc>
                <a:spcPts val="3738"/>
              </a:lnSpc>
            </a:pPr>
            <a:r>
              <a:rPr lang="en-US" sz="3775">
                <a:solidFill>
                  <a:srgbClr val="334C7A"/>
                </a:solidFill>
                <a:latin typeface="Aileron Ultra-Bold"/>
              </a:rPr>
              <a:t>Reglas de la Casa!</a:t>
            </a:r>
          </a:p>
          <a:p>
            <a:pPr marL="0" lvl="0" indent="0" algn="l">
              <a:lnSpc>
                <a:spcPts val="3738"/>
              </a:lnSpc>
              <a:spcBef>
                <a:spcPct val="0"/>
              </a:spcBef>
            </a:pPr>
            <a:endParaRPr lang="en-US" sz="3775">
              <a:solidFill>
                <a:srgbClr val="334C7A"/>
              </a:solidFill>
              <a:latin typeface="Aileron Ultra-Bold"/>
            </a:endParaRPr>
          </a:p>
        </p:txBody>
      </p:sp>
      <p:sp>
        <p:nvSpPr>
          <p:cNvPr id="8" name="TextBox 8"/>
          <p:cNvSpPr txBox="1"/>
          <p:nvPr/>
        </p:nvSpPr>
        <p:spPr>
          <a:xfrm>
            <a:off x="4297063" y="3036570"/>
            <a:ext cx="6891915" cy="6546215"/>
          </a:xfrm>
          <a:prstGeom prst="rect">
            <a:avLst/>
          </a:prstGeom>
        </p:spPr>
        <p:txBody>
          <a:bodyPr lIns="0" tIns="0" rIns="0" bIns="0" rtlCol="0" anchor="t">
            <a:spAutoFit/>
          </a:bodyPr>
          <a:lstStyle/>
          <a:p>
            <a:pPr marL="474981" lvl="1" indent="-237491">
              <a:lnSpc>
                <a:spcPts val="3520"/>
              </a:lnSpc>
              <a:buFont typeface="Arial"/>
              <a:buChar char="•"/>
            </a:pPr>
            <a:r>
              <a:rPr lang="en-US" sz="2200" spc="-22">
                <a:solidFill>
                  <a:srgbClr val="334C7A"/>
                </a:solidFill>
                <a:latin typeface="Aileron Bold"/>
              </a:rPr>
              <a:t>·Su nombre, nombre de la organización y su correo electrónico en el cuadro de chat</a:t>
            </a:r>
          </a:p>
          <a:p>
            <a:pPr marL="474981" lvl="1" indent="-237491">
              <a:lnSpc>
                <a:spcPts val="3520"/>
              </a:lnSpc>
              <a:buFont typeface="Arial"/>
              <a:buChar char="•"/>
            </a:pPr>
            <a:r>
              <a:rPr lang="en-US" sz="2200" spc="-22">
                <a:solidFill>
                  <a:srgbClr val="334C7A"/>
                </a:solidFill>
                <a:latin typeface="Aileron Bold"/>
              </a:rPr>
              <a:t>·Por favor, permanezca en silencio</a:t>
            </a:r>
          </a:p>
          <a:p>
            <a:pPr marL="474981" lvl="1" indent="-237491">
              <a:lnSpc>
                <a:spcPts val="3520"/>
              </a:lnSpc>
              <a:buFont typeface="Arial"/>
              <a:buChar char="•"/>
            </a:pPr>
            <a:r>
              <a:rPr lang="en-US" sz="2200" spc="-22">
                <a:solidFill>
                  <a:srgbClr val="334C7A"/>
                </a:solidFill>
                <a:latin typeface="Aileron Bold"/>
              </a:rPr>
              <a:t>·Levante la mano para hablar o reactive el audio para hacer preguntas</a:t>
            </a:r>
          </a:p>
          <a:p>
            <a:pPr marL="474981" lvl="1" indent="-237491">
              <a:lnSpc>
                <a:spcPts val="3520"/>
              </a:lnSpc>
              <a:buFont typeface="Arial"/>
              <a:buChar char="•"/>
            </a:pPr>
            <a:r>
              <a:rPr lang="en-US" sz="2200" spc="-22">
                <a:solidFill>
                  <a:srgbClr val="334C7A"/>
                </a:solidFill>
                <a:latin typeface="Aileron Bold"/>
              </a:rPr>
              <a:t>·Use el cuadro de chat y compartiremos</a:t>
            </a:r>
          </a:p>
          <a:p>
            <a:pPr marL="474981" lvl="1" indent="-237491">
              <a:lnSpc>
                <a:spcPts val="3520"/>
              </a:lnSpc>
              <a:buFont typeface="Arial"/>
              <a:buChar char="•"/>
            </a:pPr>
            <a:r>
              <a:rPr lang="en-US" sz="2200" spc="-22">
                <a:solidFill>
                  <a:srgbClr val="334C7A"/>
                </a:solidFill>
                <a:latin typeface="Aileron Bold"/>
              </a:rPr>
              <a:t>·Las sesiones se están grabando y se compartirán en el sitio web</a:t>
            </a:r>
          </a:p>
          <a:p>
            <a:pPr marL="474981" lvl="1" indent="-237491">
              <a:lnSpc>
                <a:spcPts val="3520"/>
              </a:lnSpc>
              <a:buFont typeface="Arial"/>
              <a:buChar char="•"/>
            </a:pPr>
            <a:r>
              <a:rPr lang="en-US" sz="2200" spc="-22">
                <a:solidFill>
                  <a:srgbClr val="334C7A"/>
                </a:solidFill>
                <a:latin typeface="Aileron Bold"/>
              </a:rPr>
              <a:t>·Activar las opciones de idioma de transcripción traducida </a:t>
            </a:r>
          </a:p>
          <a:p>
            <a:pPr marL="474981" lvl="1" indent="-237491">
              <a:lnSpc>
                <a:spcPts val="3520"/>
              </a:lnSpc>
              <a:buFont typeface="Arial"/>
              <a:buChar char="•"/>
            </a:pPr>
            <a:r>
              <a:rPr lang="en-US" sz="2200" spc="-22">
                <a:solidFill>
                  <a:srgbClr val="334C7A"/>
                </a:solidFill>
                <a:latin typeface="Aileron Bold"/>
              </a:rPr>
              <a:t>Si está buscando crédito PQAS, por favor ponga su # de Pakeys en el chat y debe permanecer en la reunión durante un mínimo de 90 minutos para recibir crédito.</a:t>
            </a:r>
          </a:p>
          <a:p>
            <a:pPr>
              <a:lnSpc>
                <a:spcPts val="3520"/>
              </a:lnSpc>
            </a:pPr>
            <a:endParaRPr lang="en-US" sz="2200" spc="-22">
              <a:solidFill>
                <a:srgbClr val="334C7A"/>
              </a:solidFill>
              <a:latin typeface="Aileron Bold"/>
            </a:endParaRPr>
          </a:p>
        </p:txBody>
      </p:sp>
      <p:sp>
        <p:nvSpPr>
          <p:cNvPr id="9" name="Freeform 9"/>
          <p:cNvSpPr/>
          <p:nvPr/>
        </p:nvSpPr>
        <p:spPr>
          <a:xfrm>
            <a:off x="444551" y="5143500"/>
            <a:ext cx="3852513" cy="4646671"/>
          </a:xfrm>
          <a:custGeom>
            <a:avLst/>
            <a:gdLst/>
            <a:ahLst/>
            <a:cxnLst/>
            <a:rect l="l" t="t" r="r" b="b"/>
            <a:pathLst>
              <a:path w="3852513" h="4646671">
                <a:moveTo>
                  <a:pt x="0" y="0"/>
                </a:moveTo>
                <a:lnTo>
                  <a:pt x="3852512" y="0"/>
                </a:lnTo>
                <a:lnTo>
                  <a:pt x="3852512" y="4646671"/>
                </a:lnTo>
                <a:lnTo>
                  <a:pt x="0" y="464667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p:cNvSpPr txBox="1"/>
          <p:nvPr/>
        </p:nvSpPr>
        <p:spPr>
          <a:xfrm>
            <a:off x="11867200" y="2657209"/>
            <a:ext cx="5031162" cy="418078"/>
          </a:xfrm>
          <a:prstGeom prst="rect">
            <a:avLst/>
          </a:prstGeom>
        </p:spPr>
        <p:txBody>
          <a:bodyPr lIns="0" tIns="0" rIns="0" bIns="0" rtlCol="0" anchor="t">
            <a:spAutoFit/>
          </a:bodyPr>
          <a:lstStyle/>
          <a:p>
            <a:pPr marL="0" lvl="0" indent="0" algn="l">
              <a:lnSpc>
                <a:spcPts val="3144"/>
              </a:lnSpc>
              <a:spcBef>
                <a:spcPct val="0"/>
              </a:spcBef>
            </a:pPr>
            <a:r>
              <a:rPr lang="en-US" sz="3175">
                <a:solidFill>
                  <a:srgbClr val="000000"/>
                </a:solidFill>
                <a:latin typeface="Aileron Ultra-Bold"/>
              </a:rPr>
              <a:t>Housekeeping Rules </a:t>
            </a:r>
          </a:p>
        </p:txBody>
      </p:sp>
      <p:sp>
        <p:nvSpPr>
          <p:cNvPr id="11" name="TextBox 11"/>
          <p:cNvSpPr txBox="1"/>
          <p:nvPr/>
        </p:nvSpPr>
        <p:spPr>
          <a:xfrm>
            <a:off x="11433634" y="2999088"/>
            <a:ext cx="5825666" cy="5694679"/>
          </a:xfrm>
          <a:prstGeom prst="rect">
            <a:avLst/>
          </a:prstGeom>
        </p:spPr>
        <p:txBody>
          <a:bodyPr lIns="0" tIns="0" rIns="0" bIns="0" rtlCol="0" anchor="t">
            <a:spAutoFit/>
          </a:bodyPr>
          <a:lstStyle/>
          <a:p>
            <a:pPr>
              <a:lnSpc>
                <a:spcPts val="3040"/>
              </a:lnSpc>
            </a:pPr>
            <a:endParaRPr/>
          </a:p>
          <a:p>
            <a:pPr>
              <a:lnSpc>
                <a:spcPts val="3040"/>
              </a:lnSpc>
            </a:pPr>
            <a:endParaRPr/>
          </a:p>
          <a:p>
            <a:pPr marL="410213" lvl="1" indent="-205106">
              <a:lnSpc>
                <a:spcPts val="3040"/>
              </a:lnSpc>
              <a:buFont typeface="Arial"/>
              <a:buChar char="•"/>
            </a:pPr>
            <a:r>
              <a:rPr lang="en-US" sz="1900" spc="-19">
                <a:solidFill>
                  <a:srgbClr val="000000"/>
                </a:solidFill>
                <a:latin typeface="Aileron"/>
              </a:rPr>
              <a:t>Your Name, Name of organization, and your email in the chat box</a:t>
            </a:r>
          </a:p>
          <a:p>
            <a:pPr marL="410213" lvl="1" indent="-205106">
              <a:lnSpc>
                <a:spcPts val="3040"/>
              </a:lnSpc>
              <a:buFont typeface="Arial"/>
              <a:buChar char="•"/>
            </a:pPr>
            <a:r>
              <a:rPr lang="en-US" sz="1900" spc="-19">
                <a:solidFill>
                  <a:srgbClr val="000000"/>
                </a:solidFill>
                <a:latin typeface="Aileron"/>
              </a:rPr>
              <a:t>Please remain muted</a:t>
            </a:r>
          </a:p>
          <a:p>
            <a:pPr marL="410213" lvl="1" indent="-205106">
              <a:lnSpc>
                <a:spcPts val="3040"/>
              </a:lnSpc>
              <a:buFont typeface="Arial"/>
              <a:buChar char="•"/>
            </a:pPr>
            <a:r>
              <a:rPr lang="en-US" sz="1900" spc="-19">
                <a:solidFill>
                  <a:srgbClr val="000000"/>
                </a:solidFill>
                <a:latin typeface="Aileron"/>
              </a:rPr>
              <a:t>Raise Hand to talk or unmute to ask questions</a:t>
            </a:r>
          </a:p>
          <a:p>
            <a:pPr marL="410213" lvl="1" indent="-205106">
              <a:lnSpc>
                <a:spcPts val="3040"/>
              </a:lnSpc>
              <a:buFont typeface="Arial"/>
              <a:buChar char="•"/>
            </a:pPr>
            <a:r>
              <a:rPr lang="en-US" sz="1900" spc="-19">
                <a:solidFill>
                  <a:srgbClr val="000000"/>
                </a:solidFill>
                <a:latin typeface="Aileron"/>
              </a:rPr>
              <a:t>Use Chat box and we will share</a:t>
            </a:r>
          </a:p>
          <a:p>
            <a:pPr marL="410213" lvl="1" indent="-205106">
              <a:lnSpc>
                <a:spcPts val="3040"/>
              </a:lnSpc>
              <a:buFont typeface="Arial"/>
              <a:buChar char="•"/>
            </a:pPr>
            <a:r>
              <a:rPr lang="en-US" sz="1900" spc="-19">
                <a:solidFill>
                  <a:srgbClr val="000000"/>
                </a:solidFill>
                <a:latin typeface="Aileron"/>
              </a:rPr>
              <a:t>Sessions are being recorded and will be shared in the website</a:t>
            </a:r>
          </a:p>
          <a:p>
            <a:pPr marL="410213" lvl="1" indent="-205106">
              <a:lnSpc>
                <a:spcPts val="3040"/>
              </a:lnSpc>
              <a:buFont typeface="Arial"/>
              <a:buChar char="•"/>
            </a:pPr>
            <a:r>
              <a:rPr lang="en-US" sz="1900" spc="-19">
                <a:solidFill>
                  <a:srgbClr val="000000"/>
                </a:solidFill>
                <a:latin typeface="Aileron"/>
              </a:rPr>
              <a:t>Activate Translated transcription Language options</a:t>
            </a:r>
          </a:p>
          <a:p>
            <a:pPr marL="410213" lvl="1" indent="-205106">
              <a:lnSpc>
                <a:spcPts val="3040"/>
              </a:lnSpc>
              <a:buFont typeface="Arial"/>
              <a:buChar char="•"/>
            </a:pPr>
            <a:r>
              <a:rPr lang="en-US" sz="1900" spc="-19">
                <a:solidFill>
                  <a:srgbClr val="000000"/>
                </a:solidFill>
                <a:latin typeface="Aileron"/>
              </a:rPr>
              <a:t>If you are looking for PQAS credit please put your PAKeys Registry # in the Chat and you must remain in the meeting for a minimum of 90 minutes to receive credit. </a:t>
            </a:r>
          </a:p>
          <a:p>
            <a:pPr marL="0" lvl="0" indent="0">
              <a:lnSpc>
                <a:spcPts val="3040"/>
              </a:lnSpc>
            </a:pPr>
            <a:endParaRPr lang="en-US" sz="1900" spc="-19">
              <a:solidFill>
                <a:srgbClr val="000000"/>
              </a:solidFill>
              <a:latin typeface="Ailero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1739093"/>
            <a:ext cx="18288000" cy="9585"/>
          </a:xfrm>
          <a:prstGeom prst="rect">
            <a:avLst/>
          </a:prstGeom>
          <a:solidFill>
            <a:srgbClr val="000000"/>
          </a:solidFill>
        </p:spPr>
        <p:txBody>
          <a:bodyPr/>
          <a:lstStyle/>
          <a:p>
            <a:endParaRPr lang="en-US"/>
          </a:p>
        </p:txBody>
      </p:sp>
      <p:sp>
        <p:nvSpPr>
          <p:cNvPr id="3" name="Freeform 3"/>
          <p:cNvSpPr/>
          <p:nvPr/>
        </p:nvSpPr>
        <p:spPr>
          <a:xfrm>
            <a:off x="0" y="1739093"/>
            <a:ext cx="7133149" cy="7133149"/>
          </a:xfrm>
          <a:custGeom>
            <a:avLst/>
            <a:gdLst/>
            <a:ahLst/>
            <a:cxnLst/>
            <a:rect l="l" t="t" r="r" b="b"/>
            <a:pathLst>
              <a:path w="7133149" h="7133149">
                <a:moveTo>
                  <a:pt x="0" y="0"/>
                </a:moveTo>
                <a:lnTo>
                  <a:pt x="7133149" y="0"/>
                </a:lnTo>
                <a:lnTo>
                  <a:pt x="7133149" y="7133149"/>
                </a:lnTo>
                <a:lnTo>
                  <a:pt x="0" y="71331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16898362" y="816736"/>
            <a:ext cx="360938" cy="157229"/>
            <a:chOff x="0" y="0"/>
            <a:chExt cx="1166179" cy="508000"/>
          </a:xfrm>
        </p:grpSpPr>
        <p:sp>
          <p:nvSpPr>
            <p:cNvPr id="5" name="Freeform 5"/>
            <p:cNvSpPr/>
            <p:nvPr/>
          </p:nvSpPr>
          <p:spPr>
            <a:xfrm>
              <a:off x="0" y="215900"/>
              <a:ext cx="870269" cy="76200"/>
            </a:xfrm>
            <a:custGeom>
              <a:avLst/>
              <a:gdLst/>
              <a:ahLst/>
              <a:cxnLst/>
              <a:rect l="l" t="t" r="r" b="b"/>
              <a:pathLst>
                <a:path w="870269" h="76200">
                  <a:moveTo>
                    <a:pt x="0" y="0"/>
                  </a:moveTo>
                  <a:lnTo>
                    <a:pt x="870269" y="0"/>
                  </a:lnTo>
                  <a:lnTo>
                    <a:pt x="870269" y="76200"/>
                  </a:lnTo>
                  <a:lnTo>
                    <a:pt x="0" y="76200"/>
                  </a:lnTo>
                  <a:close/>
                </a:path>
              </a:pathLst>
            </a:custGeom>
            <a:solidFill>
              <a:srgbClr val="000000"/>
            </a:solidFill>
          </p:spPr>
          <p:txBody>
            <a:bodyPr/>
            <a:lstStyle/>
            <a:p>
              <a:endParaRPr lang="en-US"/>
            </a:p>
          </p:txBody>
        </p:sp>
        <p:sp>
          <p:nvSpPr>
            <p:cNvPr id="6" name="Freeform 6"/>
            <p:cNvSpPr/>
            <p:nvPr/>
          </p:nvSpPr>
          <p:spPr>
            <a:xfrm>
              <a:off x="791529" y="1270"/>
              <a:ext cx="374650" cy="505460"/>
            </a:xfrm>
            <a:custGeom>
              <a:avLst/>
              <a:gdLst/>
              <a:ahLst/>
              <a:cxnLst/>
              <a:rect l="l" t="t" r="r" b="b"/>
              <a:pathLst>
                <a:path w="374650" h="505460">
                  <a:moveTo>
                    <a:pt x="0" y="505460"/>
                  </a:moveTo>
                  <a:lnTo>
                    <a:pt x="0" y="0"/>
                  </a:lnTo>
                  <a:lnTo>
                    <a:pt x="374650" y="252730"/>
                  </a:lnTo>
                  <a:close/>
                </a:path>
              </a:pathLst>
            </a:custGeom>
            <a:solidFill>
              <a:srgbClr val="000000"/>
            </a:solidFill>
          </p:spPr>
          <p:txBody>
            <a:bodyPr/>
            <a:lstStyle/>
            <a:p>
              <a:endParaRPr lang="en-US"/>
            </a:p>
          </p:txBody>
        </p:sp>
      </p:grpSp>
      <p:grpSp>
        <p:nvGrpSpPr>
          <p:cNvPr id="7" name="Group 7"/>
          <p:cNvGrpSpPr>
            <a:grpSpLocks noChangeAspect="1"/>
          </p:cNvGrpSpPr>
          <p:nvPr/>
        </p:nvGrpSpPr>
        <p:grpSpPr>
          <a:xfrm>
            <a:off x="943379" y="2682482"/>
            <a:ext cx="5246391" cy="5246370"/>
            <a:chOff x="0" y="0"/>
            <a:chExt cx="6350000" cy="6349975"/>
          </a:xfrm>
        </p:grpSpPr>
        <p:sp>
          <p:nvSpPr>
            <p:cNvPr id="8" name="Freeform 8"/>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4"/>
              <a:stretch>
                <a:fillRect l="-9523" r="-9523"/>
              </a:stretch>
            </a:blipFill>
          </p:spPr>
          <p:txBody>
            <a:bodyPr/>
            <a:lstStyle/>
            <a:p>
              <a:endParaRPr lang="en-US"/>
            </a:p>
          </p:txBody>
        </p:sp>
      </p:grpSp>
      <p:sp>
        <p:nvSpPr>
          <p:cNvPr id="9" name="TextBox 9"/>
          <p:cNvSpPr txBox="1"/>
          <p:nvPr/>
        </p:nvSpPr>
        <p:spPr>
          <a:xfrm>
            <a:off x="8127334" y="2433285"/>
            <a:ext cx="6851764" cy="1868424"/>
          </a:xfrm>
          <a:prstGeom prst="rect">
            <a:avLst/>
          </a:prstGeom>
        </p:spPr>
        <p:txBody>
          <a:bodyPr lIns="0" tIns="0" rIns="0" bIns="0" rtlCol="0" anchor="t">
            <a:spAutoFit/>
          </a:bodyPr>
          <a:lstStyle/>
          <a:p>
            <a:pPr algn="ctr">
              <a:lnSpc>
                <a:spcPts val="7128"/>
              </a:lnSpc>
            </a:pPr>
            <a:r>
              <a:rPr lang="en-US" sz="7200">
                <a:solidFill>
                  <a:srgbClr val="004AAD"/>
                </a:solidFill>
                <a:latin typeface="Aileron Ultra-Bold"/>
              </a:rPr>
              <a:t>Rompehielos</a:t>
            </a:r>
          </a:p>
          <a:p>
            <a:pPr marL="0" lvl="0" indent="0" algn="ctr">
              <a:lnSpc>
                <a:spcPts val="7128"/>
              </a:lnSpc>
              <a:spcBef>
                <a:spcPct val="0"/>
              </a:spcBef>
            </a:pPr>
            <a:endParaRPr lang="en-US" sz="7200">
              <a:solidFill>
                <a:srgbClr val="004AAD"/>
              </a:solidFill>
              <a:latin typeface="Aileron Ultra-Bold"/>
            </a:endParaRPr>
          </a:p>
        </p:txBody>
      </p:sp>
      <p:sp>
        <p:nvSpPr>
          <p:cNvPr id="10" name="TextBox 10"/>
          <p:cNvSpPr txBox="1"/>
          <p:nvPr/>
        </p:nvSpPr>
        <p:spPr>
          <a:xfrm>
            <a:off x="7945653" y="6248031"/>
            <a:ext cx="6851764" cy="963549"/>
          </a:xfrm>
          <a:prstGeom prst="rect">
            <a:avLst/>
          </a:prstGeom>
        </p:spPr>
        <p:txBody>
          <a:bodyPr lIns="0" tIns="0" rIns="0" bIns="0" rtlCol="0" anchor="t">
            <a:spAutoFit/>
          </a:bodyPr>
          <a:lstStyle/>
          <a:p>
            <a:pPr marL="0" lvl="0" indent="0" algn="ctr">
              <a:lnSpc>
                <a:spcPts val="7128"/>
              </a:lnSpc>
              <a:spcBef>
                <a:spcPct val="0"/>
              </a:spcBef>
            </a:pPr>
            <a:r>
              <a:rPr lang="en-US" sz="7200">
                <a:solidFill>
                  <a:srgbClr val="000000"/>
                </a:solidFill>
                <a:latin typeface="Aileron Ultra-Bold"/>
              </a:rPr>
              <a:t>Ice Breaker</a:t>
            </a:r>
          </a:p>
        </p:txBody>
      </p:sp>
      <p:sp>
        <p:nvSpPr>
          <p:cNvPr id="11" name="TextBox 11"/>
          <p:cNvSpPr txBox="1"/>
          <p:nvPr/>
        </p:nvSpPr>
        <p:spPr>
          <a:xfrm>
            <a:off x="7759271" y="7371023"/>
            <a:ext cx="7587890" cy="1180465"/>
          </a:xfrm>
          <a:prstGeom prst="rect">
            <a:avLst/>
          </a:prstGeom>
        </p:spPr>
        <p:txBody>
          <a:bodyPr lIns="0" tIns="0" rIns="0" bIns="0" rtlCol="0" anchor="t">
            <a:spAutoFit/>
          </a:bodyPr>
          <a:lstStyle/>
          <a:p>
            <a:pPr algn="ctr">
              <a:lnSpc>
                <a:spcPts val="4759"/>
              </a:lnSpc>
            </a:pPr>
            <a:r>
              <a:rPr lang="en-US" sz="3399">
                <a:solidFill>
                  <a:srgbClr val="000000"/>
                </a:solidFill>
                <a:latin typeface="Canva Sans Bold"/>
              </a:rPr>
              <a:t>Share some celebrations either in your life or programs or work?</a:t>
            </a:r>
          </a:p>
        </p:txBody>
      </p:sp>
      <p:sp>
        <p:nvSpPr>
          <p:cNvPr id="12" name="TextBox 12"/>
          <p:cNvSpPr txBox="1"/>
          <p:nvPr/>
        </p:nvSpPr>
        <p:spPr>
          <a:xfrm>
            <a:off x="7722073" y="3669580"/>
            <a:ext cx="9176289" cy="1780540"/>
          </a:xfrm>
          <a:prstGeom prst="rect">
            <a:avLst/>
          </a:prstGeom>
        </p:spPr>
        <p:txBody>
          <a:bodyPr lIns="0" tIns="0" rIns="0" bIns="0" rtlCol="0" anchor="t">
            <a:spAutoFit/>
          </a:bodyPr>
          <a:lstStyle/>
          <a:p>
            <a:pPr algn="ctr">
              <a:lnSpc>
                <a:spcPts val="4759"/>
              </a:lnSpc>
            </a:pPr>
            <a:r>
              <a:rPr lang="en-US" sz="3399">
                <a:solidFill>
                  <a:srgbClr val="004AAD"/>
                </a:solidFill>
                <a:latin typeface="Canva Sans"/>
              </a:rPr>
              <a:t>¿Comparte algunas celebraciones, ya sea en su vida, en sus programas o en su trabajo?</a:t>
            </a:r>
          </a:p>
          <a:p>
            <a:pPr algn="ctr">
              <a:lnSpc>
                <a:spcPts val="4759"/>
              </a:lnSpc>
            </a:pPr>
            <a:endParaRPr lang="en-US" sz="3399">
              <a:solidFill>
                <a:srgbClr val="004AAD"/>
              </a:solidFill>
              <a:latin typeface="Canva San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739782" y="1739093"/>
            <a:ext cx="8548218" cy="8547907"/>
          </a:xfrm>
          <a:prstGeom prst="rect">
            <a:avLst/>
          </a:prstGeom>
          <a:solidFill>
            <a:srgbClr val="1670F7"/>
          </a:solidFill>
        </p:spPr>
        <p:txBody>
          <a:bodyPr/>
          <a:lstStyle/>
          <a:p>
            <a:endParaRPr lang="en-US"/>
          </a:p>
        </p:txBody>
      </p:sp>
      <p:sp>
        <p:nvSpPr>
          <p:cNvPr id="3" name="AutoShape 3"/>
          <p:cNvSpPr/>
          <p:nvPr/>
        </p:nvSpPr>
        <p:spPr>
          <a:xfrm>
            <a:off x="0" y="1739093"/>
            <a:ext cx="18288000" cy="9585"/>
          </a:xfrm>
          <a:prstGeom prst="rect">
            <a:avLst/>
          </a:prstGeom>
          <a:solidFill>
            <a:srgbClr val="000000"/>
          </a:solidFill>
        </p:spPr>
        <p:txBody>
          <a:bodyPr/>
          <a:lstStyle/>
          <a:p>
            <a:endParaRPr lang="en-US"/>
          </a:p>
        </p:txBody>
      </p:sp>
      <p:grpSp>
        <p:nvGrpSpPr>
          <p:cNvPr id="4" name="Group 4"/>
          <p:cNvGrpSpPr/>
          <p:nvPr/>
        </p:nvGrpSpPr>
        <p:grpSpPr>
          <a:xfrm>
            <a:off x="16898362" y="816736"/>
            <a:ext cx="360938" cy="157229"/>
            <a:chOff x="0" y="0"/>
            <a:chExt cx="1166179" cy="508000"/>
          </a:xfrm>
        </p:grpSpPr>
        <p:sp>
          <p:nvSpPr>
            <p:cNvPr id="5" name="Freeform 5"/>
            <p:cNvSpPr/>
            <p:nvPr/>
          </p:nvSpPr>
          <p:spPr>
            <a:xfrm>
              <a:off x="0" y="215900"/>
              <a:ext cx="870269" cy="76200"/>
            </a:xfrm>
            <a:custGeom>
              <a:avLst/>
              <a:gdLst/>
              <a:ahLst/>
              <a:cxnLst/>
              <a:rect l="l" t="t" r="r" b="b"/>
              <a:pathLst>
                <a:path w="870269" h="76200">
                  <a:moveTo>
                    <a:pt x="0" y="0"/>
                  </a:moveTo>
                  <a:lnTo>
                    <a:pt x="870269" y="0"/>
                  </a:lnTo>
                  <a:lnTo>
                    <a:pt x="870269" y="76200"/>
                  </a:lnTo>
                  <a:lnTo>
                    <a:pt x="0" y="76200"/>
                  </a:lnTo>
                  <a:close/>
                </a:path>
              </a:pathLst>
            </a:custGeom>
            <a:solidFill>
              <a:srgbClr val="000000"/>
            </a:solidFill>
          </p:spPr>
          <p:txBody>
            <a:bodyPr/>
            <a:lstStyle/>
            <a:p>
              <a:endParaRPr lang="en-US"/>
            </a:p>
          </p:txBody>
        </p:sp>
        <p:sp>
          <p:nvSpPr>
            <p:cNvPr id="6" name="Freeform 6"/>
            <p:cNvSpPr/>
            <p:nvPr/>
          </p:nvSpPr>
          <p:spPr>
            <a:xfrm>
              <a:off x="791529" y="1270"/>
              <a:ext cx="374650" cy="505460"/>
            </a:xfrm>
            <a:custGeom>
              <a:avLst/>
              <a:gdLst/>
              <a:ahLst/>
              <a:cxnLst/>
              <a:rect l="l" t="t" r="r" b="b"/>
              <a:pathLst>
                <a:path w="374650" h="505460">
                  <a:moveTo>
                    <a:pt x="0" y="505460"/>
                  </a:moveTo>
                  <a:lnTo>
                    <a:pt x="0" y="0"/>
                  </a:lnTo>
                  <a:lnTo>
                    <a:pt x="374650" y="252730"/>
                  </a:lnTo>
                  <a:close/>
                </a:path>
              </a:pathLst>
            </a:custGeom>
            <a:solidFill>
              <a:srgbClr val="000000"/>
            </a:solidFill>
          </p:spPr>
          <p:txBody>
            <a:bodyPr/>
            <a:lstStyle/>
            <a:p>
              <a:endParaRPr lang="en-US"/>
            </a:p>
          </p:txBody>
        </p:sp>
      </p:grpSp>
      <p:sp>
        <p:nvSpPr>
          <p:cNvPr id="7" name="Freeform 7"/>
          <p:cNvSpPr/>
          <p:nvPr/>
        </p:nvSpPr>
        <p:spPr>
          <a:xfrm>
            <a:off x="593010" y="4655348"/>
            <a:ext cx="8877197" cy="1924549"/>
          </a:xfrm>
          <a:custGeom>
            <a:avLst/>
            <a:gdLst/>
            <a:ahLst/>
            <a:cxnLst/>
            <a:rect l="l" t="t" r="r" b="b"/>
            <a:pathLst>
              <a:path w="8877197" h="1924549">
                <a:moveTo>
                  <a:pt x="0" y="0"/>
                </a:moveTo>
                <a:lnTo>
                  <a:pt x="8877197" y="0"/>
                </a:lnTo>
                <a:lnTo>
                  <a:pt x="8877197" y="1924549"/>
                </a:lnTo>
                <a:lnTo>
                  <a:pt x="0" y="1924549"/>
                </a:lnTo>
                <a:lnTo>
                  <a:pt x="0" y="0"/>
                </a:lnTo>
                <a:close/>
              </a:path>
            </a:pathLst>
          </a:custGeom>
          <a:blipFill>
            <a:blip r:embed="rId3"/>
            <a:stretch>
              <a:fillRect/>
            </a:stretch>
          </a:blipFill>
        </p:spPr>
        <p:txBody>
          <a:bodyPr/>
          <a:lstStyle/>
          <a:p>
            <a:endParaRPr lang="en-US"/>
          </a:p>
        </p:txBody>
      </p:sp>
      <p:sp>
        <p:nvSpPr>
          <p:cNvPr id="8" name="TextBox 8"/>
          <p:cNvSpPr txBox="1"/>
          <p:nvPr/>
        </p:nvSpPr>
        <p:spPr>
          <a:xfrm>
            <a:off x="10407536" y="3788823"/>
            <a:ext cx="6851764" cy="3752849"/>
          </a:xfrm>
          <a:prstGeom prst="rect">
            <a:avLst/>
          </a:prstGeom>
        </p:spPr>
        <p:txBody>
          <a:bodyPr lIns="0" tIns="0" rIns="0" bIns="0" rtlCol="0" anchor="t">
            <a:spAutoFit/>
          </a:bodyPr>
          <a:lstStyle/>
          <a:p>
            <a:pPr algn="ctr">
              <a:lnSpc>
                <a:spcPts val="4949"/>
              </a:lnSpc>
            </a:pPr>
            <a:r>
              <a:rPr lang="en-US" sz="4999">
                <a:solidFill>
                  <a:srgbClr val="000000"/>
                </a:solidFill>
                <a:latin typeface="Aileron Ultra-Bold"/>
              </a:rPr>
              <a:t>Janetta (Netta) Radzinski </a:t>
            </a:r>
          </a:p>
          <a:p>
            <a:pPr algn="ctr">
              <a:lnSpc>
                <a:spcPts val="4949"/>
              </a:lnSpc>
            </a:pPr>
            <a:endParaRPr lang="en-US" sz="4999">
              <a:solidFill>
                <a:srgbClr val="000000"/>
              </a:solidFill>
              <a:latin typeface="Aileron Ultra-Bold"/>
            </a:endParaRPr>
          </a:p>
          <a:p>
            <a:pPr marL="0" lvl="0" indent="0" algn="ctr">
              <a:lnSpc>
                <a:spcPts val="4949"/>
              </a:lnSpc>
              <a:spcBef>
                <a:spcPct val="0"/>
              </a:spcBef>
            </a:pPr>
            <a:r>
              <a:rPr lang="en-US" sz="4999">
                <a:solidFill>
                  <a:srgbClr val="000000"/>
                </a:solidFill>
                <a:latin typeface="Aileron Ultra-Bold"/>
              </a:rPr>
              <a:t> OCDEL’s Special Assistant for External Relations.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19313" y="1484632"/>
            <a:ext cx="16649374" cy="6257926"/>
          </a:xfrm>
          <a:prstGeom prst="rect">
            <a:avLst/>
          </a:prstGeom>
        </p:spPr>
        <p:txBody>
          <a:bodyPr lIns="0" tIns="0" rIns="0" bIns="0" rtlCol="0" anchor="t">
            <a:spAutoFit/>
          </a:bodyPr>
          <a:lstStyle/>
          <a:p>
            <a:pPr algn="ctr">
              <a:lnSpc>
                <a:spcPts val="8399"/>
              </a:lnSpc>
            </a:pPr>
            <a:r>
              <a:rPr lang="en-US" sz="5999">
                <a:solidFill>
                  <a:srgbClr val="000000"/>
                </a:solidFill>
                <a:latin typeface="Canva Sans Bold"/>
              </a:rPr>
              <a:t>OCDEL Conference </a:t>
            </a:r>
          </a:p>
          <a:p>
            <a:pPr algn="ctr">
              <a:lnSpc>
                <a:spcPts val="4759"/>
              </a:lnSpc>
            </a:pPr>
            <a:endParaRPr lang="en-US" sz="5999">
              <a:solidFill>
                <a:srgbClr val="000000"/>
              </a:solidFill>
              <a:latin typeface="Canva Sans Bold"/>
            </a:endParaRPr>
          </a:p>
          <a:p>
            <a:pPr algn="ctr">
              <a:lnSpc>
                <a:spcPts val="5599"/>
              </a:lnSpc>
            </a:pPr>
            <a:r>
              <a:rPr lang="en-US" sz="3999">
                <a:solidFill>
                  <a:srgbClr val="000000"/>
                </a:solidFill>
                <a:latin typeface="Canva Sans Bold"/>
              </a:rPr>
              <a:t>March 25th &amp; March 26th </a:t>
            </a:r>
          </a:p>
          <a:p>
            <a:pPr algn="ctr">
              <a:lnSpc>
                <a:spcPts val="5599"/>
              </a:lnSpc>
            </a:pPr>
            <a:endParaRPr lang="en-US" sz="3999">
              <a:solidFill>
                <a:srgbClr val="000000"/>
              </a:solidFill>
              <a:latin typeface="Canva Sans Bold"/>
            </a:endParaRPr>
          </a:p>
          <a:p>
            <a:pPr algn="ctr">
              <a:lnSpc>
                <a:spcPts val="4200"/>
              </a:lnSpc>
            </a:pPr>
            <a:r>
              <a:rPr lang="en-US" sz="3000">
                <a:solidFill>
                  <a:srgbClr val="000000"/>
                </a:solidFill>
                <a:latin typeface="Canva Sans"/>
              </a:rPr>
              <a:t>How Many Providers that need Translation services registered for the conference? </a:t>
            </a:r>
          </a:p>
          <a:p>
            <a:pPr algn="ctr">
              <a:lnSpc>
                <a:spcPts val="4200"/>
              </a:lnSpc>
            </a:pPr>
            <a:endParaRPr lang="en-US" sz="3000">
              <a:solidFill>
                <a:srgbClr val="000000"/>
              </a:solidFill>
              <a:latin typeface="Canva Sans"/>
            </a:endParaRPr>
          </a:p>
          <a:p>
            <a:pPr algn="ctr">
              <a:lnSpc>
                <a:spcPts val="4200"/>
              </a:lnSpc>
            </a:pPr>
            <a:r>
              <a:rPr lang="en-US" sz="3000">
                <a:solidFill>
                  <a:srgbClr val="000000"/>
                </a:solidFill>
                <a:latin typeface="Canva Sans"/>
              </a:rPr>
              <a:t>If you have registered for the conference and require Spanish Translation services, send us an email at info@latinosEducandoJuntos.org</a:t>
            </a:r>
          </a:p>
          <a:p>
            <a:pPr algn="ctr">
              <a:lnSpc>
                <a:spcPts val="4200"/>
              </a:lnSpc>
            </a:pPr>
            <a:endParaRPr lang="en-US" sz="3000">
              <a:solidFill>
                <a:srgbClr val="000000"/>
              </a:solidFill>
              <a:latin typeface="Canva Sans"/>
            </a:endParaRPr>
          </a:p>
          <a:p>
            <a:pPr algn="ctr">
              <a:lnSpc>
                <a:spcPts val="4200"/>
              </a:lnSpc>
            </a:pPr>
            <a:r>
              <a:rPr lang="en-US" sz="3000">
                <a:solidFill>
                  <a:srgbClr val="000000"/>
                </a:solidFill>
                <a:latin typeface="Canva Sans Bold"/>
              </a:rPr>
              <a:t>Visit our LEJ Table at the Conference!  See you there!!!</a:t>
            </a:r>
          </a:p>
        </p:txBody>
      </p:sp>
      <p:sp>
        <p:nvSpPr>
          <p:cNvPr id="3" name="Freeform 3"/>
          <p:cNvSpPr/>
          <p:nvPr/>
        </p:nvSpPr>
        <p:spPr>
          <a:xfrm>
            <a:off x="14999964" y="7915746"/>
            <a:ext cx="2116475" cy="2116475"/>
          </a:xfrm>
          <a:custGeom>
            <a:avLst/>
            <a:gdLst/>
            <a:ahLst/>
            <a:cxnLst/>
            <a:rect l="l" t="t" r="r" b="b"/>
            <a:pathLst>
              <a:path w="2116475" h="2116475">
                <a:moveTo>
                  <a:pt x="0" y="0"/>
                </a:moveTo>
                <a:lnTo>
                  <a:pt x="2116475" y="0"/>
                </a:lnTo>
                <a:lnTo>
                  <a:pt x="2116475" y="2116475"/>
                </a:lnTo>
                <a:lnTo>
                  <a:pt x="0" y="211647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819313" y="8613549"/>
            <a:ext cx="4694307" cy="1009276"/>
          </a:xfrm>
          <a:custGeom>
            <a:avLst/>
            <a:gdLst/>
            <a:ahLst/>
            <a:cxnLst/>
            <a:rect l="l" t="t" r="r" b="b"/>
            <a:pathLst>
              <a:path w="4694307" h="1009276">
                <a:moveTo>
                  <a:pt x="0" y="0"/>
                </a:moveTo>
                <a:lnTo>
                  <a:pt x="4694307" y="0"/>
                </a:lnTo>
                <a:lnTo>
                  <a:pt x="4694307" y="1009276"/>
                </a:lnTo>
                <a:lnTo>
                  <a:pt x="0" y="1009276"/>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739782" y="1739093"/>
            <a:ext cx="8548218" cy="8547907"/>
          </a:xfrm>
          <a:prstGeom prst="rect">
            <a:avLst/>
          </a:prstGeom>
          <a:solidFill>
            <a:srgbClr val="1670F7"/>
          </a:solidFill>
        </p:spPr>
        <p:txBody>
          <a:bodyPr/>
          <a:lstStyle/>
          <a:p>
            <a:endParaRPr lang="en-US"/>
          </a:p>
        </p:txBody>
      </p:sp>
      <p:sp>
        <p:nvSpPr>
          <p:cNvPr id="3" name="AutoShape 3"/>
          <p:cNvSpPr/>
          <p:nvPr/>
        </p:nvSpPr>
        <p:spPr>
          <a:xfrm>
            <a:off x="0" y="1739093"/>
            <a:ext cx="18288000" cy="9585"/>
          </a:xfrm>
          <a:prstGeom prst="rect">
            <a:avLst/>
          </a:prstGeom>
          <a:solidFill>
            <a:srgbClr val="000000"/>
          </a:solidFill>
        </p:spPr>
        <p:txBody>
          <a:bodyPr/>
          <a:lstStyle/>
          <a:p>
            <a:endParaRPr lang="en-US"/>
          </a:p>
        </p:txBody>
      </p:sp>
      <p:grpSp>
        <p:nvGrpSpPr>
          <p:cNvPr id="4" name="Group 4"/>
          <p:cNvGrpSpPr/>
          <p:nvPr/>
        </p:nvGrpSpPr>
        <p:grpSpPr>
          <a:xfrm>
            <a:off x="16898362" y="816736"/>
            <a:ext cx="360938" cy="157229"/>
            <a:chOff x="0" y="0"/>
            <a:chExt cx="1166179" cy="508000"/>
          </a:xfrm>
        </p:grpSpPr>
        <p:sp>
          <p:nvSpPr>
            <p:cNvPr id="5" name="Freeform 5"/>
            <p:cNvSpPr/>
            <p:nvPr/>
          </p:nvSpPr>
          <p:spPr>
            <a:xfrm>
              <a:off x="0" y="215900"/>
              <a:ext cx="870269" cy="76200"/>
            </a:xfrm>
            <a:custGeom>
              <a:avLst/>
              <a:gdLst/>
              <a:ahLst/>
              <a:cxnLst/>
              <a:rect l="l" t="t" r="r" b="b"/>
              <a:pathLst>
                <a:path w="870269" h="76200">
                  <a:moveTo>
                    <a:pt x="0" y="0"/>
                  </a:moveTo>
                  <a:lnTo>
                    <a:pt x="870269" y="0"/>
                  </a:lnTo>
                  <a:lnTo>
                    <a:pt x="870269" y="76200"/>
                  </a:lnTo>
                  <a:lnTo>
                    <a:pt x="0" y="76200"/>
                  </a:lnTo>
                  <a:close/>
                </a:path>
              </a:pathLst>
            </a:custGeom>
            <a:solidFill>
              <a:srgbClr val="000000"/>
            </a:solidFill>
          </p:spPr>
          <p:txBody>
            <a:bodyPr/>
            <a:lstStyle/>
            <a:p>
              <a:endParaRPr lang="en-US"/>
            </a:p>
          </p:txBody>
        </p:sp>
        <p:sp>
          <p:nvSpPr>
            <p:cNvPr id="6" name="Freeform 6"/>
            <p:cNvSpPr/>
            <p:nvPr/>
          </p:nvSpPr>
          <p:spPr>
            <a:xfrm>
              <a:off x="791529" y="1270"/>
              <a:ext cx="374650" cy="505460"/>
            </a:xfrm>
            <a:custGeom>
              <a:avLst/>
              <a:gdLst/>
              <a:ahLst/>
              <a:cxnLst/>
              <a:rect l="l" t="t" r="r" b="b"/>
              <a:pathLst>
                <a:path w="374650" h="505460">
                  <a:moveTo>
                    <a:pt x="0" y="505460"/>
                  </a:moveTo>
                  <a:lnTo>
                    <a:pt x="0" y="0"/>
                  </a:lnTo>
                  <a:lnTo>
                    <a:pt x="374650" y="252730"/>
                  </a:lnTo>
                  <a:close/>
                </a:path>
              </a:pathLst>
            </a:custGeom>
            <a:solidFill>
              <a:srgbClr val="000000"/>
            </a:solidFill>
          </p:spPr>
          <p:txBody>
            <a:bodyPr/>
            <a:lstStyle/>
            <a:p>
              <a:endParaRPr lang="en-US"/>
            </a:p>
          </p:txBody>
        </p:sp>
      </p:grpSp>
      <p:sp>
        <p:nvSpPr>
          <p:cNvPr id="7" name="Freeform 7"/>
          <p:cNvSpPr/>
          <p:nvPr/>
        </p:nvSpPr>
        <p:spPr>
          <a:xfrm>
            <a:off x="1028700" y="4550795"/>
            <a:ext cx="8029890" cy="2133656"/>
          </a:xfrm>
          <a:custGeom>
            <a:avLst/>
            <a:gdLst/>
            <a:ahLst/>
            <a:cxnLst/>
            <a:rect l="l" t="t" r="r" b="b"/>
            <a:pathLst>
              <a:path w="8029890" h="2133656">
                <a:moveTo>
                  <a:pt x="0" y="0"/>
                </a:moveTo>
                <a:lnTo>
                  <a:pt x="8029890" y="0"/>
                </a:lnTo>
                <a:lnTo>
                  <a:pt x="8029890" y="2133656"/>
                </a:lnTo>
                <a:lnTo>
                  <a:pt x="0" y="2133656"/>
                </a:lnTo>
                <a:lnTo>
                  <a:pt x="0" y="0"/>
                </a:lnTo>
                <a:close/>
              </a:path>
            </a:pathLst>
          </a:custGeom>
          <a:blipFill>
            <a:blip r:embed="rId2"/>
            <a:stretch>
              <a:fillRect/>
            </a:stretch>
          </a:blipFill>
        </p:spPr>
        <p:txBody>
          <a:bodyPr/>
          <a:lstStyle/>
          <a:p>
            <a:endParaRPr lang="en-US"/>
          </a:p>
        </p:txBody>
      </p:sp>
      <p:sp>
        <p:nvSpPr>
          <p:cNvPr id="8" name="TextBox 8"/>
          <p:cNvSpPr txBox="1"/>
          <p:nvPr/>
        </p:nvSpPr>
        <p:spPr>
          <a:xfrm>
            <a:off x="10241414" y="5543860"/>
            <a:ext cx="7544955" cy="2129790"/>
          </a:xfrm>
          <a:prstGeom prst="rect">
            <a:avLst/>
          </a:prstGeom>
        </p:spPr>
        <p:txBody>
          <a:bodyPr lIns="0" tIns="0" rIns="0" bIns="0" rtlCol="0" anchor="t">
            <a:spAutoFit/>
          </a:bodyPr>
          <a:lstStyle/>
          <a:p>
            <a:pPr algn="ctr">
              <a:lnSpc>
                <a:spcPts val="4949"/>
              </a:lnSpc>
            </a:pPr>
            <a:r>
              <a:rPr lang="en-US" sz="4999">
                <a:solidFill>
                  <a:srgbClr val="000000"/>
                </a:solidFill>
                <a:latin typeface="Aileron Bold"/>
              </a:rPr>
              <a:t>Gladys Leon</a:t>
            </a:r>
          </a:p>
          <a:p>
            <a:pPr algn="ctr">
              <a:lnSpc>
                <a:spcPts val="3959"/>
              </a:lnSpc>
            </a:pPr>
            <a:r>
              <a:rPr lang="en-US" sz="3999">
                <a:solidFill>
                  <a:srgbClr val="000000"/>
                </a:solidFill>
                <a:latin typeface="Aileron Bold"/>
              </a:rPr>
              <a:t>Provider/ STARS Quality Coach</a:t>
            </a:r>
          </a:p>
          <a:p>
            <a:pPr algn="ctr">
              <a:lnSpc>
                <a:spcPts val="3959"/>
              </a:lnSpc>
            </a:pPr>
            <a:endParaRPr lang="en-US" sz="3999">
              <a:solidFill>
                <a:srgbClr val="000000"/>
              </a:solidFill>
              <a:latin typeface="Aileron Bold"/>
            </a:endParaRPr>
          </a:p>
          <a:p>
            <a:pPr marL="0" lvl="0" indent="0" algn="ctr">
              <a:lnSpc>
                <a:spcPts val="3959"/>
              </a:lnSpc>
              <a:spcBef>
                <a:spcPct val="0"/>
              </a:spcBef>
            </a:pPr>
            <a:endParaRPr lang="en-US" sz="3999">
              <a:solidFill>
                <a:srgbClr val="000000"/>
              </a:solidFill>
              <a:latin typeface="Aileron Bold"/>
            </a:endParaRPr>
          </a:p>
        </p:txBody>
      </p:sp>
      <p:sp>
        <p:nvSpPr>
          <p:cNvPr id="9" name="TextBox 9"/>
          <p:cNvSpPr txBox="1"/>
          <p:nvPr/>
        </p:nvSpPr>
        <p:spPr>
          <a:xfrm>
            <a:off x="10241414" y="3169678"/>
            <a:ext cx="7544955" cy="2129790"/>
          </a:xfrm>
          <a:prstGeom prst="rect">
            <a:avLst/>
          </a:prstGeom>
        </p:spPr>
        <p:txBody>
          <a:bodyPr lIns="0" tIns="0" rIns="0" bIns="0" rtlCol="0" anchor="t">
            <a:spAutoFit/>
          </a:bodyPr>
          <a:lstStyle/>
          <a:p>
            <a:pPr algn="ctr">
              <a:lnSpc>
                <a:spcPts val="4949"/>
              </a:lnSpc>
            </a:pPr>
            <a:r>
              <a:rPr lang="en-US" sz="4999">
                <a:solidFill>
                  <a:srgbClr val="000000"/>
                </a:solidFill>
                <a:latin typeface="Aileron Bold"/>
              </a:rPr>
              <a:t>Diane Getzinger</a:t>
            </a:r>
          </a:p>
          <a:p>
            <a:pPr algn="ctr">
              <a:lnSpc>
                <a:spcPts val="3959"/>
              </a:lnSpc>
            </a:pPr>
            <a:r>
              <a:rPr lang="en-US" sz="3999">
                <a:solidFill>
                  <a:srgbClr val="000000"/>
                </a:solidFill>
                <a:latin typeface="Aileron Bold"/>
              </a:rPr>
              <a:t>Assistant Director of Provider/STARS</a:t>
            </a:r>
          </a:p>
          <a:p>
            <a:pPr marL="0" lvl="0" indent="0" algn="ctr">
              <a:lnSpc>
                <a:spcPts val="3959"/>
              </a:lnSpc>
              <a:spcBef>
                <a:spcPct val="0"/>
              </a:spcBef>
            </a:pPr>
            <a:endParaRPr lang="en-US" sz="3999">
              <a:solidFill>
                <a:srgbClr val="000000"/>
              </a:solidFill>
              <a:latin typeface="Aileron Bold"/>
            </a:endParaRPr>
          </a:p>
        </p:txBody>
      </p:sp>
      <p:sp>
        <p:nvSpPr>
          <p:cNvPr id="10" name="TextBox 10"/>
          <p:cNvSpPr txBox="1"/>
          <p:nvPr/>
        </p:nvSpPr>
        <p:spPr>
          <a:xfrm>
            <a:off x="10241414" y="7768899"/>
            <a:ext cx="7544955" cy="1758315"/>
          </a:xfrm>
          <a:prstGeom prst="rect">
            <a:avLst/>
          </a:prstGeom>
        </p:spPr>
        <p:txBody>
          <a:bodyPr lIns="0" tIns="0" rIns="0" bIns="0" rtlCol="0" anchor="t">
            <a:spAutoFit/>
          </a:bodyPr>
          <a:lstStyle/>
          <a:p>
            <a:pPr algn="ctr">
              <a:lnSpc>
                <a:spcPts val="4949"/>
              </a:lnSpc>
            </a:pPr>
            <a:r>
              <a:rPr lang="en-US" sz="4999">
                <a:solidFill>
                  <a:srgbClr val="000000"/>
                </a:solidFill>
                <a:latin typeface="Aileron Bold"/>
              </a:rPr>
              <a:t>ELRC Region 18</a:t>
            </a:r>
          </a:p>
          <a:p>
            <a:pPr algn="ctr">
              <a:lnSpc>
                <a:spcPts val="4949"/>
              </a:lnSpc>
            </a:pPr>
            <a:r>
              <a:rPr lang="en-US" sz="4999">
                <a:solidFill>
                  <a:srgbClr val="000000"/>
                </a:solidFill>
                <a:latin typeface="Aileron Bold"/>
              </a:rPr>
              <a:t>Philadelphia County</a:t>
            </a:r>
          </a:p>
          <a:p>
            <a:pPr marL="0" lvl="0" indent="0" algn="ctr">
              <a:lnSpc>
                <a:spcPts val="3959"/>
              </a:lnSpc>
              <a:spcBef>
                <a:spcPct val="0"/>
              </a:spcBef>
            </a:pPr>
            <a:endParaRPr lang="en-US" sz="4999">
              <a:solidFill>
                <a:srgbClr val="000000"/>
              </a:solidFill>
              <a:latin typeface="Aileron Bo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12322" y="163104"/>
            <a:ext cx="16146978" cy="10287000"/>
          </a:xfrm>
          <a:custGeom>
            <a:avLst/>
            <a:gdLst/>
            <a:ahLst/>
            <a:cxnLst/>
            <a:rect l="l" t="t" r="r" b="b"/>
            <a:pathLst>
              <a:path w="16146978" h="10287000">
                <a:moveTo>
                  <a:pt x="0" y="0"/>
                </a:moveTo>
                <a:lnTo>
                  <a:pt x="16146978" y="0"/>
                </a:lnTo>
                <a:lnTo>
                  <a:pt x="16146978" y="10287000"/>
                </a:lnTo>
                <a:lnTo>
                  <a:pt x="0" y="1028700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4350" y="0"/>
            <a:ext cx="17259300" cy="10370033"/>
          </a:xfrm>
          <a:custGeom>
            <a:avLst/>
            <a:gdLst/>
            <a:ahLst/>
            <a:cxnLst/>
            <a:rect l="l" t="t" r="r" b="b"/>
            <a:pathLst>
              <a:path w="17259300" h="10370033">
                <a:moveTo>
                  <a:pt x="0" y="0"/>
                </a:moveTo>
                <a:lnTo>
                  <a:pt x="17259300" y="0"/>
                </a:lnTo>
                <a:lnTo>
                  <a:pt x="17259300" y="10370033"/>
                </a:lnTo>
                <a:lnTo>
                  <a:pt x="0" y="10370033"/>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98020" y="0"/>
            <a:ext cx="15394242" cy="11063601"/>
          </a:xfrm>
          <a:custGeom>
            <a:avLst/>
            <a:gdLst/>
            <a:ahLst/>
            <a:cxnLst/>
            <a:rect l="l" t="t" r="r" b="b"/>
            <a:pathLst>
              <a:path w="15394242" h="11063601">
                <a:moveTo>
                  <a:pt x="0" y="0"/>
                </a:moveTo>
                <a:lnTo>
                  <a:pt x="15394242" y="0"/>
                </a:lnTo>
                <a:lnTo>
                  <a:pt x="15394242" y="11063601"/>
                </a:lnTo>
                <a:lnTo>
                  <a:pt x="0" y="11063601"/>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23278" y="0"/>
            <a:ext cx="16177900" cy="10597762"/>
          </a:xfrm>
          <a:custGeom>
            <a:avLst/>
            <a:gdLst/>
            <a:ahLst/>
            <a:cxnLst/>
            <a:rect l="l" t="t" r="r" b="b"/>
            <a:pathLst>
              <a:path w="16177900" h="10597762">
                <a:moveTo>
                  <a:pt x="0" y="0"/>
                </a:moveTo>
                <a:lnTo>
                  <a:pt x="16177900" y="0"/>
                </a:lnTo>
                <a:lnTo>
                  <a:pt x="16177900" y="10597762"/>
                </a:lnTo>
                <a:lnTo>
                  <a:pt x="0" y="10597762"/>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98032" y="0"/>
            <a:ext cx="17891935" cy="10928453"/>
          </a:xfrm>
          <a:custGeom>
            <a:avLst/>
            <a:gdLst/>
            <a:ahLst/>
            <a:cxnLst/>
            <a:rect l="l" t="t" r="r" b="b"/>
            <a:pathLst>
              <a:path w="17891935" h="10928453">
                <a:moveTo>
                  <a:pt x="0" y="0"/>
                </a:moveTo>
                <a:lnTo>
                  <a:pt x="17891936" y="0"/>
                </a:lnTo>
                <a:lnTo>
                  <a:pt x="17891936" y="10928453"/>
                </a:lnTo>
                <a:lnTo>
                  <a:pt x="0" y="10928453"/>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32303" y="0"/>
            <a:ext cx="16823393" cy="11007171"/>
          </a:xfrm>
          <a:custGeom>
            <a:avLst/>
            <a:gdLst/>
            <a:ahLst/>
            <a:cxnLst/>
            <a:rect l="l" t="t" r="r" b="b"/>
            <a:pathLst>
              <a:path w="16823393" h="11007171">
                <a:moveTo>
                  <a:pt x="0" y="0"/>
                </a:moveTo>
                <a:lnTo>
                  <a:pt x="16823394" y="0"/>
                </a:lnTo>
                <a:lnTo>
                  <a:pt x="16823394" y="11007171"/>
                </a:lnTo>
                <a:lnTo>
                  <a:pt x="0" y="11007171"/>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87225" y="0"/>
            <a:ext cx="15313551" cy="10452610"/>
          </a:xfrm>
          <a:custGeom>
            <a:avLst/>
            <a:gdLst/>
            <a:ahLst/>
            <a:cxnLst/>
            <a:rect l="l" t="t" r="r" b="b"/>
            <a:pathLst>
              <a:path w="15313551" h="10452610">
                <a:moveTo>
                  <a:pt x="0" y="0"/>
                </a:moveTo>
                <a:lnTo>
                  <a:pt x="15313550" y="0"/>
                </a:lnTo>
                <a:lnTo>
                  <a:pt x="15313550" y="10452610"/>
                </a:lnTo>
                <a:lnTo>
                  <a:pt x="0" y="1045261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75004" y="0"/>
            <a:ext cx="15537992" cy="10437735"/>
          </a:xfrm>
          <a:custGeom>
            <a:avLst/>
            <a:gdLst/>
            <a:ahLst/>
            <a:cxnLst/>
            <a:rect l="l" t="t" r="r" b="b"/>
            <a:pathLst>
              <a:path w="15537992" h="10437735">
                <a:moveTo>
                  <a:pt x="0" y="0"/>
                </a:moveTo>
                <a:lnTo>
                  <a:pt x="15537992" y="0"/>
                </a:lnTo>
                <a:lnTo>
                  <a:pt x="15537992" y="10437735"/>
                </a:lnTo>
                <a:lnTo>
                  <a:pt x="0" y="10437735"/>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15521" y="0"/>
            <a:ext cx="15456958" cy="10659600"/>
          </a:xfrm>
          <a:custGeom>
            <a:avLst/>
            <a:gdLst/>
            <a:ahLst/>
            <a:cxnLst/>
            <a:rect l="l" t="t" r="r" b="b"/>
            <a:pathLst>
              <a:path w="15456958" h="10659600">
                <a:moveTo>
                  <a:pt x="0" y="0"/>
                </a:moveTo>
                <a:lnTo>
                  <a:pt x="15456958" y="0"/>
                </a:lnTo>
                <a:lnTo>
                  <a:pt x="15456958" y="10659600"/>
                </a:lnTo>
                <a:lnTo>
                  <a:pt x="0" y="1065960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739782" y="1739093"/>
            <a:ext cx="8548218" cy="8547907"/>
          </a:xfrm>
          <a:prstGeom prst="rect">
            <a:avLst/>
          </a:prstGeom>
          <a:solidFill>
            <a:srgbClr val="1670F7"/>
          </a:solidFill>
        </p:spPr>
        <p:txBody>
          <a:bodyPr/>
          <a:lstStyle/>
          <a:p>
            <a:endParaRPr lang="en-US"/>
          </a:p>
        </p:txBody>
      </p:sp>
      <p:sp>
        <p:nvSpPr>
          <p:cNvPr id="3" name="AutoShape 3"/>
          <p:cNvSpPr/>
          <p:nvPr/>
        </p:nvSpPr>
        <p:spPr>
          <a:xfrm>
            <a:off x="0" y="1739093"/>
            <a:ext cx="18288000" cy="9585"/>
          </a:xfrm>
          <a:prstGeom prst="rect">
            <a:avLst/>
          </a:prstGeom>
          <a:solidFill>
            <a:srgbClr val="000000"/>
          </a:solidFill>
        </p:spPr>
        <p:txBody>
          <a:bodyPr/>
          <a:lstStyle/>
          <a:p>
            <a:endParaRPr lang="en-US"/>
          </a:p>
        </p:txBody>
      </p:sp>
      <p:grpSp>
        <p:nvGrpSpPr>
          <p:cNvPr id="4" name="Group 4"/>
          <p:cNvGrpSpPr/>
          <p:nvPr/>
        </p:nvGrpSpPr>
        <p:grpSpPr>
          <a:xfrm>
            <a:off x="16898362" y="816736"/>
            <a:ext cx="360938" cy="157229"/>
            <a:chOff x="0" y="0"/>
            <a:chExt cx="1166179" cy="508000"/>
          </a:xfrm>
        </p:grpSpPr>
        <p:sp>
          <p:nvSpPr>
            <p:cNvPr id="5" name="Freeform 5"/>
            <p:cNvSpPr/>
            <p:nvPr/>
          </p:nvSpPr>
          <p:spPr>
            <a:xfrm>
              <a:off x="0" y="215900"/>
              <a:ext cx="870269" cy="76200"/>
            </a:xfrm>
            <a:custGeom>
              <a:avLst/>
              <a:gdLst/>
              <a:ahLst/>
              <a:cxnLst/>
              <a:rect l="l" t="t" r="r" b="b"/>
              <a:pathLst>
                <a:path w="870269" h="76200">
                  <a:moveTo>
                    <a:pt x="0" y="0"/>
                  </a:moveTo>
                  <a:lnTo>
                    <a:pt x="870269" y="0"/>
                  </a:lnTo>
                  <a:lnTo>
                    <a:pt x="870269" y="76200"/>
                  </a:lnTo>
                  <a:lnTo>
                    <a:pt x="0" y="76200"/>
                  </a:lnTo>
                  <a:close/>
                </a:path>
              </a:pathLst>
            </a:custGeom>
            <a:solidFill>
              <a:srgbClr val="000000"/>
            </a:solidFill>
          </p:spPr>
          <p:txBody>
            <a:bodyPr/>
            <a:lstStyle/>
            <a:p>
              <a:endParaRPr lang="en-US"/>
            </a:p>
          </p:txBody>
        </p:sp>
        <p:sp>
          <p:nvSpPr>
            <p:cNvPr id="6" name="Freeform 6"/>
            <p:cNvSpPr/>
            <p:nvPr/>
          </p:nvSpPr>
          <p:spPr>
            <a:xfrm>
              <a:off x="791529" y="1270"/>
              <a:ext cx="374650" cy="505460"/>
            </a:xfrm>
            <a:custGeom>
              <a:avLst/>
              <a:gdLst/>
              <a:ahLst/>
              <a:cxnLst/>
              <a:rect l="l" t="t" r="r" b="b"/>
              <a:pathLst>
                <a:path w="374650" h="505460">
                  <a:moveTo>
                    <a:pt x="0" y="505460"/>
                  </a:moveTo>
                  <a:lnTo>
                    <a:pt x="0" y="0"/>
                  </a:lnTo>
                  <a:lnTo>
                    <a:pt x="374650" y="252730"/>
                  </a:lnTo>
                  <a:close/>
                </a:path>
              </a:pathLst>
            </a:custGeom>
            <a:solidFill>
              <a:srgbClr val="000000"/>
            </a:solidFill>
          </p:spPr>
          <p:txBody>
            <a:bodyPr/>
            <a:lstStyle/>
            <a:p>
              <a:endParaRPr lang="en-US"/>
            </a:p>
          </p:txBody>
        </p:sp>
      </p:grpSp>
      <p:sp>
        <p:nvSpPr>
          <p:cNvPr id="7" name="TextBox 7"/>
          <p:cNvSpPr txBox="1"/>
          <p:nvPr/>
        </p:nvSpPr>
        <p:spPr>
          <a:xfrm>
            <a:off x="10407536" y="4469861"/>
            <a:ext cx="6851764" cy="2390774"/>
          </a:xfrm>
          <a:prstGeom prst="rect">
            <a:avLst/>
          </a:prstGeom>
        </p:spPr>
        <p:txBody>
          <a:bodyPr lIns="0" tIns="0" rIns="0" bIns="0" rtlCol="0" anchor="t">
            <a:spAutoFit/>
          </a:bodyPr>
          <a:lstStyle/>
          <a:p>
            <a:pPr algn="ctr">
              <a:lnSpc>
                <a:spcPts val="4949"/>
              </a:lnSpc>
            </a:pPr>
            <a:r>
              <a:rPr lang="en-US" sz="4999">
                <a:solidFill>
                  <a:srgbClr val="000000"/>
                </a:solidFill>
                <a:latin typeface="Aileron Ultra-Bold"/>
              </a:rPr>
              <a:t>Erica Cisneros</a:t>
            </a:r>
          </a:p>
          <a:p>
            <a:pPr algn="ctr">
              <a:lnSpc>
                <a:spcPts val="2970"/>
              </a:lnSpc>
            </a:pPr>
            <a:r>
              <a:rPr lang="en-US" sz="3000">
                <a:solidFill>
                  <a:srgbClr val="000000"/>
                </a:solidFill>
                <a:latin typeface="Aileron Ultra-Bold"/>
              </a:rPr>
              <a:t>Star Quality Coach</a:t>
            </a:r>
          </a:p>
          <a:p>
            <a:pPr algn="ctr">
              <a:lnSpc>
                <a:spcPts val="2970"/>
              </a:lnSpc>
            </a:pPr>
            <a:r>
              <a:rPr lang="en-US" sz="3000">
                <a:solidFill>
                  <a:srgbClr val="000000"/>
                </a:solidFill>
                <a:latin typeface="Aileron Ultra-Bold"/>
              </a:rPr>
              <a:t>CSC Downtown</a:t>
            </a:r>
          </a:p>
          <a:p>
            <a:pPr algn="ctr">
              <a:lnSpc>
                <a:spcPts val="2970"/>
              </a:lnSpc>
            </a:pPr>
            <a:r>
              <a:rPr lang="en-US" sz="3000">
                <a:solidFill>
                  <a:srgbClr val="000000"/>
                </a:solidFill>
                <a:latin typeface="Aileron Ultra-Bold"/>
              </a:rPr>
              <a:t>Early Learning Resource Center 14</a:t>
            </a:r>
          </a:p>
          <a:p>
            <a:pPr marL="0" lvl="0" indent="0" algn="ctr">
              <a:lnSpc>
                <a:spcPts val="4949"/>
              </a:lnSpc>
              <a:spcBef>
                <a:spcPct val="0"/>
              </a:spcBef>
            </a:pPr>
            <a:endParaRPr lang="en-US" sz="3000">
              <a:solidFill>
                <a:srgbClr val="000000"/>
              </a:solidFill>
              <a:latin typeface="Aileron Ultra-Bold"/>
            </a:endParaRPr>
          </a:p>
        </p:txBody>
      </p:sp>
      <p:sp>
        <p:nvSpPr>
          <p:cNvPr id="8" name="Freeform 8"/>
          <p:cNvSpPr/>
          <p:nvPr/>
        </p:nvSpPr>
        <p:spPr>
          <a:xfrm>
            <a:off x="1028700" y="4550795"/>
            <a:ext cx="8029890" cy="2133656"/>
          </a:xfrm>
          <a:custGeom>
            <a:avLst/>
            <a:gdLst/>
            <a:ahLst/>
            <a:cxnLst/>
            <a:rect l="l" t="t" r="r" b="b"/>
            <a:pathLst>
              <a:path w="8029890" h="2133656">
                <a:moveTo>
                  <a:pt x="0" y="0"/>
                </a:moveTo>
                <a:lnTo>
                  <a:pt x="8029890" y="0"/>
                </a:lnTo>
                <a:lnTo>
                  <a:pt x="8029890" y="2133656"/>
                </a:lnTo>
                <a:lnTo>
                  <a:pt x="0" y="2133656"/>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739782" y="1739093"/>
            <a:ext cx="8548218" cy="8547907"/>
          </a:xfrm>
          <a:prstGeom prst="rect">
            <a:avLst/>
          </a:prstGeom>
          <a:solidFill>
            <a:srgbClr val="1670F7"/>
          </a:solidFill>
        </p:spPr>
        <p:txBody>
          <a:bodyPr/>
          <a:lstStyle/>
          <a:p>
            <a:endParaRPr lang="en-US"/>
          </a:p>
        </p:txBody>
      </p:sp>
      <p:sp>
        <p:nvSpPr>
          <p:cNvPr id="3" name="AutoShape 3"/>
          <p:cNvSpPr/>
          <p:nvPr/>
        </p:nvSpPr>
        <p:spPr>
          <a:xfrm>
            <a:off x="0" y="1739093"/>
            <a:ext cx="18288000" cy="9585"/>
          </a:xfrm>
          <a:prstGeom prst="rect">
            <a:avLst/>
          </a:prstGeom>
          <a:solidFill>
            <a:srgbClr val="000000"/>
          </a:solidFill>
        </p:spPr>
        <p:txBody>
          <a:bodyPr/>
          <a:lstStyle/>
          <a:p>
            <a:endParaRPr lang="en-US"/>
          </a:p>
        </p:txBody>
      </p:sp>
      <p:grpSp>
        <p:nvGrpSpPr>
          <p:cNvPr id="4" name="Group 4"/>
          <p:cNvGrpSpPr/>
          <p:nvPr/>
        </p:nvGrpSpPr>
        <p:grpSpPr>
          <a:xfrm>
            <a:off x="16898362" y="816736"/>
            <a:ext cx="360938" cy="157229"/>
            <a:chOff x="0" y="0"/>
            <a:chExt cx="1166179" cy="508000"/>
          </a:xfrm>
        </p:grpSpPr>
        <p:sp>
          <p:nvSpPr>
            <p:cNvPr id="5" name="Freeform 5"/>
            <p:cNvSpPr/>
            <p:nvPr/>
          </p:nvSpPr>
          <p:spPr>
            <a:xfrm>
              <a:off x="0" y="215900"/>
              <a:ext cx="870269" cy="76200"/>
            </a:xfrm>
            <a:custGeom>
              <a:avLst/>
              <a:gdLst/>
              <a:ahLst/>
              <a:cxnLst/>
              <a:rect l="l" t="t" r="r" b="b"/>
              <a:pathLst>
                <a:path w="870269" h="76200">
                  <a:moveTo>
                    <a:pt x="0" y="0"/>
                  </a:moveTo>
                  <a:lnTo>
                    <a:pt x="870269" y="0"/>
                  </a:lnTo>
                  <a:lnTo>
                    <a:pt x="870269" y="76200"/>
                  </a:lnTo>
                  <a:lnTo>
                    <a:pt x="0" y="76200"/>
                  </a:lnTo>
                  <a:close/>
                </a:path>
              </a:pathLst>
            </a:custGeom>
            <a:solidFill>
              <a:srgbClr val="000000"/>
            </a:solidFill>
          </p:spPr>
          <p:txBody>
            <a:bodyPr/>
            <a:lstStyle/>
            <a:p>
              <a:endParaRPr lang="en-US"/>
            </a:p>
          </p:txBody>
        </p:sp>
        <p:sp>
          <p:nvSpPr>
            <p:cNvPr id="6" name="Freeform 6"/>
            <p:cNvSpPr/>
            <p:nvPr/>
          </p:nvSpPr>
          <p:spPr>
            <a:xfrm>
              <a:off x="791529" y="1270"/>
              <a:ext cx="374650" cy="505460"/>
            </a:xfrm>
            <a:custGeom>
              <a:avLst/>
              <a:gdLst/>
              <a:ahLst/>
              <a:cxnLst/>
              <a:rect l="l" t="t" r="r" b="b"/>
              <a:pathLst>
                <a:path w="374650" h="505460">
                  <a:moveTo>
                    <a:pt x="0" y="505460"/>
                  </a:moveTo>
                  <a:lnTo>
                    <a:pt x="0" y="0"/>
                  </a:lnTo>
                  <a:lnTo>
                    <a:pt x="374650" y="252730"/>
                  </a:lnTo>
                  <a:close/>
                </a:path>
              </a:pathLst>
            </a:custGeom>
            <a:solidFill>
              <a:srgbClr val="000000"/>
            </a:solidFill>
          </p:spPr>
          <p:txBody>
            <a:bodyPr/>
            <a:lstStyle/>
            <a:p>
              <a:endParaRPr lang="en-US"/>
            </a:p>
          </p:txBody>
        </p:sp>
      </p:grpSp>
      <p:sp>
        <p:nvSpPr>
          <p:cNvPr id="7" name="Freeform 7"/>
          <p:cNvSpPr/>
          <p:nvPr/>
        </p:nvSpPr>
        <p:spPr>
          <a:xfrm>
            <a:off x="10626655" y="6736810"/>
            <a:ext cx="6632645" cy="2101895"/>
          </a:xfrm>
          <a:custGeom>
            <a:avLst/>
            <a:gdLst/>
            <a:ahLst/>
            <a:cxnLst/>
            <a:rect l="l" t="t" r="r" b="b"/>
            <a:pathLst>
              <a:path w="6632645" h="2101895">
                <a:moveTo>
                  <a:pt x="0" y="0"/>
                </a:moveTo>
                <a:lnTo>
                  <a:pt x="6632645" y="0"/>
                </a:lnTo>
                <a:lnTo>
                  <a:pt x="6632645" y="2101895"/>
                </a:lnTo>
                <a:lnTo>
                  <a:pt x="0" y="2101895"/>
                </a:lnTo>
                <a:lnTo>
                  <a:pt x="0" y="0"/>
                </a:lnTo>
                <a:close/>
              </a:path>
            </a:pathLst>
          </a:custGeom>
          <a:blipFill>
            <a:blip r:embed="rId2"/>
            <a:stretch>
              <a:fillRect/>
            </a:stretch>
          </a:blipFill>
        </p:spPr>
        <p:txBody>
          <a:bodyPr/>
          <a:lstStyle/>
          <a:p>
            <a:endParaRPr lang="en-US"/>
          </a:p>
        </p:txBody>
      </p:sp>
      <p:sp>
        <p:nvSpPr>
          <p:cNvPr id="8" name="Freeform 8"/>
          <p:cNvSpPr/>
          <p:nvPr/>
        </p:nvSpPr>
        <p:spPr>
          <a:xfrm>
            <a:off x="1497746" y="4682808"/>
            <a:ext cx="7646254" cy="2660477"/>
          </a:xfrm>
          <a:custGeom>
            <a:avLst/>
            <a:gdLst/>
            <a:ahLst/>
            <a:cxnLst/>
            <a:rect l="l" t="t" r="r" b="b"/>
            <a:pathLst>
              <a:path w="7646254" h="2660477">
                <a:moveTo>
                  <a:pt x="0" y="0"/>
                </a:moveTo>
                <a:lnTo>
                  <a:pt x="7646254" y="0"/>
                </a:lnTo>
                <a:lnTo>
                  <a:pt x="7646254" y="2660477"/>
                </a:lnTo>
                <a:lnTo>
                  <a:pt x="0" y="2660477"/>
                </a:lnTo>
                <a:lnTo>
                  <a:pt x="0" y="0"/>
                </a:lnTo>
                <a:close/>
              </a:path>
            </a:pathLst>
          </a:custGeom>
          <a:blipFill>
            <a:blip r:embed="rId3"/>
            <a:stretch>
              <a:fillRect/>
            </a:stretch>
          </a:blipFill>
        </p:spPr>
        <p:txBody>
          <a:bodyPr/>
          <a:lstStyle/>
          <a:p>
            <a:endParaRPr lang="en-US"/>
          </a:p>
        </p:txBody>
      </p:sp>
      <p:sp>
        <p:nvSpPr>
          <p:cNvPr id="9" name="TextBox 9"/>
          <p:cNvSpPr txBox="1"/>
          <p:nvPr/>
        </p:nvSpPr>
        <p:spPr>
          <a:xfrm>
            <a:off x="10417061" y="4593686"/>
            <a:ext cx="6851764" cy="2143124"/>
          </a:xfrm>
          <a:prstGeom prst="rect">
            <a:avLst/>
          </a:prstGeom>
        </p:spPr>
        <p:txBody>
          <a:bodyPr lIns="0" tIns="0" rIns="0" bIns="0" rtlCol="0" anchor="t">
            <a:spAutoFit/>
          </a:bodyPr>
          <a:lstStyle/>
          <a:p>
            <a:pPr algn="ctr">
              <a:lnSpc>
                <a:spcPts val="4949"/>
              </a:lnSpc>
            </a:pPr>
            <a:r>
              <a:rPr lang="en-US" sz="4999">
                <a:solidFill>
                  <a:srgbClr val="000000"/>
                </a:solidFill>
                <a:latin typeface="Aileron Ultra-Bold"/>
              </a:rPr>
              <a:t>Zulma Guzman</a:t>
            </a:r>
          </a:p>
          <a:p>
            <a:pPr algn="ctr">
              <a:lnSpc>
                <a:spcPts val="3959"/>
              </a:lnSpc>
            </a:pPr>
            <a:r>
              <a:rPr lang="en-US" sz="3999">
                <a:solidFill>
                  <a:srgbClr val="000000"/>
                </a:solidFill>
                <a:latin typeface="Aileron Ultra-Bold"/>
              </a:rPr>
              <a:t>Promotora De Salud</a:t>
            </a:r>
          </a:p>
          <a:p>
            <a:pPr algn="ctr">
              <a:lnSpc>
                <a:spcPts val="2970"/>
              </a:lnSpc>
            </a:pPr>
            <a:endParaRPr lang="en-US" sz="3999">
              <a:solidFill>
                <a:srgbClr val="000000"/>
              </a:solidFill>
              <a:latin typeface="Aileron Ultra-Bold"/>
            </a:endParaRPr>
          </a:p>
          <a:p>
            <a:pPr marL="0" lvl="0" indent="0" algn="ctr">
              <a:lnSpc>
                <a:spcPts val="4949"/>
              </a:lnSpc>
              <a:spcBef>
                <a:spcPct val="0"/>
              </a:spcBef>
            </a:pPr>
            <a:endParaRPr lang="en-US" sz="3999">
              <a:solidFill>
                <a:srgbClr val="000000"/>
              </a:solidFill>
              <a:latin typeface="Aileron Ultra-Bold"/>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42292"/>
            <a:ext cx="18288000" cy="10002416"/>
          </a:xfrm>
          <a:custGeom>
            <a:avLst/>
            <a:gdLst/>
            <a:ahLst/>
            <a:cxnLst/>
            <a:rect l="l" t="t" r="r" b="b"/>
            <a:pathLst>
              <a:path w="18288000" h="10002416">
                <a:moveTo>
                  <a:pt x="0" y="0"/>
                </a:moveTo>
                <a:lnTo>
                  <a:pt x="18288000" y="0"/>
                </a:lnTo>
                <a:lnTo>
                  <a:pt x="18288000" y="10002416"/>
                </a:lnTo>
                <a:lnTo>
                  <a:pt x="0" y="10002416"/>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71580"/>
            <a:ext cx="18288000" cy="10143841"/>
          </a:xfrm>
          <a:custGeom>
            <a:avLst/>
            <a:gdLst/>
            <a:ahLst/>
            <a:cxnLst/>
            <a:rect l="l" t="t" r="r" b="b"/>
            <a:pathLst>
              <a:path w="18288000" h="10143841">
                <a:moveTo>
                  <a:pt x="0" y="0"/>
                </a:moveTo>
                <a:lnTo>
                  <a:pt x="18288000" y="0"/>
                </a:lnTo>
                <a:lnTo>
                  <a:pt x="18288000" y="10143840"/>
                </a:lnTo>
                <a:lnTo>
                  <a:pt x="0" y="1014384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79529"/>
          </a:xfrm>
          <a:custGeom>
            <a:avLst/>
            <a:gdLst/>
            <a:ahLst/>
            <a:cxnLst/>
            <a:rect l="l" t="t" r="r" b="b"/>
            <a:pathLst>
              <a:path w="18288000" h="10279529">
                <a:moveTo>
                  <a:pt x="0" y="0"/>
                </a:moveTo>
                <a:lnTo>
                  <a:pt x="18288000" y="0"/>
                </a:lnTo>
                <a:lnTo>
                  <a:pt x="18288000" y="10279529"/>
                </a:lnTo>
                <a:lnTo>
                  <a:pt x="0" y="10279529"/>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95626"/>
            <a:ext cx="18288000" cy="10095747"/>
          </a:xfrm>
          <a:custGeom>
            <a:avLst/>
            <a:gdLst/>
            <a:ahLst/>
            <a:cxnLst/>
            <a:rect l="l" t="t" r="r" b="b"/>
            <a:pathLst>
              <a:path w="18288000" h="10095747">
                <a:moveTo>
                  <a:pt x="0" y="0"/>
                </a:moveTo>
                <a:lnTo>
                  <a:pt x="18288000" y="0"/>
                </a:lnTo>
                <a:lnTo>
                  <a:pt x="18288000" y="10095748"/>
                </a:lnTo>
                <a:lnTo>
                  <a:pt x="0" y="1009574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81696"/>
            <a:ext cx="18288000" cy="10205304"/>
          </a:xfrm>
          <a:custGeom>
            <a:avLst/>
            <a:gdLst/>
            <a:ahLst/>
            <a:cxnLst/>
            <a:rect l="l" t="t" r="r" b="b"/>
            <a:pathLst>
              <a:path w="18288000" h="10205304">
                <a:moveTo>
                  <a:pt x="0" y="0"/>
                </a:moveTo>
                <a:lnTo>
                  <a:pt x="18288000" y="0"/>
                </a:lnTo>
                <a:lnTo>
                  <a:pt x="18288000" y="10205304"/>
                </a:lnTo>
                <a:lnTo>
                  <a:pt x="0" y="10205304"/>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315388"/>
          </a:xfrm>
          <a:custGeom>
            <a:avLst/>
            <a:gdLst/>
            <a:ahLst/>
            <a:cxnLst/>
            <a:rect l="l" t="t" r="r" b="b"/>
            <a:pathLst>
              <a:path w="18288000" h="10315388">
                <a:moveTo>
                  <a:pt x="0" y="0"/>
                </a:moveTo>
                <a:lnTo>
                  <a:pt x="18288000" y="0"/>
                </a:lnTo>
                <a:lnTo>
                  <a:pt x="18288000" y="10315388"/>
                </a:lnTo>
                <a:lnTo>
                  <a:pt x="0" y="1031538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563726"/>
          </a:xfrm>
          <a:custGeom>
            <a:avLst/>
            <a:gdLst/>
            <a:ahLst/>
            <a:cxnLst/>
            <a:rect l="l" t="t" r="r" b="b"/>
            <a:pathLst>
              <a:path w="18288000" h="10563726">
                <a:moveTo>
                  <a:pt x="0" y="0"/>
                </a:moveTo>
                <a:lnTo>
                  <a:pt x="18288000" y="0"/>
                </a:lnTo>
                <a:lnTo>
                  <a:pt x="18288000" y="10563726"/>
                </a:lnTo>
                <a:lnTo>
                  <a:pt x="0" y="10563726"/>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629219" cy="10348215"/>
          </a:xfrm>
          <a:custGeom>
            <a:avLst/>
            <a:gdLst/>
            <a:ahLst/>
            <a:cxnLst/>
            <a:rect l="l" t="t" r="r" b="b"/>
            <a:pathLst>
              <a:path w="18629219" h="10348215">
                <a:moveTo>
                  <a:pt x="0" y="0"/>
                </a:moveTo>
                <a:lnTo>
                  <a:pt x="18629219" y="0"/>
                </a:lnTo>
                <a:lnTo>
                  <a:pt x="18629219" y="10348215"/>
                </a:lnTo>
                <a:lnTo>
                  <a:pt x="0" y="10348215"/>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325214" cy="10287000"/>
          </a:xfrm>
          <a:custGeom>
            <a:avLst/>
            <a:gdLst/>
            <a:ahLst/>
            <a:cxnLst/>
            <a:rect l="l" t="t" r="r" b="b"/>
            <a:pathLst>
              <a:path w="18325214" h="10287000">
                <a:moveTo>
                  <a:pt x="0" y="0"/>
                </a:moveTo>
                <a:lnTo>
                  <a:pt x="18325214" y="0"/>
                </a:lnTo>
                <a:lnTo>
                  <a:pt x="18325214" y="10287000"/>
                </a:lnTo>
                <a:lnTo>
                  <a:pt x="0" y="1028700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366396"/>
          </a:xfrm>
          <a:custGeom>
            <a:avLst/>
            <a:gdLst/>
            <a:ahLst/>
            <a:cxnLst/>
            <a:rect l="l" t="t" r="r" b="b"/>
            <a:pathLst>
              <a:path w="18288000" h="10366396">
                <a:moveTo>
                  <a:pt x="0" y="0"/>
                </a:moveTo>
                <a:lnTo>
                  <a:pt x="18288000" y="0"/>
                </a:lnTo>
                <a:lnTo>
                  <a:pt x="18288000" y="10366396"/>
                </a:lnTo>
                <a:lnTo>
                  <a:pt x="0" y="10366396"/>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74292"/>
          </a:xfrm>
          <a:custGeom>
            <a:avLst/>
            <a:gdLst/>
            <a:ahLst/>
            <a:cxnLst/>
            <a:rect l="l" t="t" r="r" b="b"/>
            <a:pathLst>
              <a:path w="18288000" h="10274292">
                <a:moveTo>
                  <a:pt x="0" y="0"/>
                </a:moveTo>
                <a:lnTo>
                  <a:pt x="18288000" y="0"/>
                </a:lnTo>
                <a:lnTo>
                  <a:pt x="18288000" y="10274292"/>
                </a:lnTo>
                <a:lnTo>
                  <a:pt x="0" y="10274292"/>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970618" y="4298730"/>
            <a:ext cx="4346764" cy="5408105"/>
          </a:xfrm>
          <a:custGeom>
            <a:avLst/>
            <a:gdLst/>
            <a:ahLst/>
            <a:cxnLst/>
            <a:rect l="l" t="t" r="r" b="b"/>
            <a:pathLst>
              <a:path w="4346764" h="5408105">
                <a:moveTo>
                  <a:pt x="0" y="0"/>
                </a:moveTo>
                <a:lnTo>
                  <a:pt x="4346764" y="0"/>
                </a:lnTo>
                <a:lnTo>
                  <a:pt x="4346764" y="5408105"/>
                </a:lnTo>
                <a:lnTo>
                  <a:pt x="0" y="54081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TextBox 3"/>
          <p:cNvSpPr txBox="1"/>
          <p:nvPr/>
        </p:nvSpPr>
        <p:spPr>
          <a:xfrm>
            <a:off x="5583446" y="1639917"/>
            <a:ext cx="7121108" cy="1781175"/>
          </a:xfrm>
          <a:prstGeom prst="rect">
            <a:avLst/>
          </a:prstGeom>
        </p:spPr>
        <p:txBody>
          <a:bodyPr lIns="0" tIns="0" rIns="0" bIns="0" rtlCol="0" anchor="t">
            <a:spAutoFit/>
          </a:bodyPr>
          <a:lstStyle/>
          <a:p>
            <a:pPr algn="ctr">
              <a:lnSpc>
                <a:spcPts val="6750"/>
              </a:lnSpc>
            </a:pPr>
            <a:r>
              <a:rPr lang="en-US" sz="7500">
                <a:solidFill>
                  <a:srgbClr val="334C7A"/>
                </a:solidFill>
                <a:latin typeface="Garet Bold"/>
              </a:rPr>
              <a:t>QUESTIONS/PREGUNTAS???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739782" y="1623901"/>
            <a:ext cx="8548218" cy="8547907"/>
          </a:xfrm>
          <a:prstGeom prst="rect">
            <a:avLst/>
          </a:prstGeom>
          <a:solidFill>
            <a:srgbClr val="1670F7"/>
          </a:solidFill>
        </p:spPr>
        <p:txBody>
          <a:bodyPr/>
          <a:lstStyle/>
          <a:p>
            <a:endParaRPr lang="en-US"/>
          </a:p>
        </p:txBody>
      </p:sp>
      <p:sp>
        <p:nvSpPr>
          <p:cNvPr id="3" name="AutoShape 3"/>
          <p:cNvSpPr/>
          <p:nvPr/>
        </p:nvSpPr>
        <p:spPr>
          <a:xfrm>
            <a:off x="0" y="1739093"/>
            <a:ext cx="18288000" cy="9585"/>
          </a:xfrm>
          <a:prstGeom prst="rect">
            <a:avLst/>
          </a:prstGeom>
          <a:solidFill>
            <a:srgbClr val="000000"/>
          </a:solidFill>
        </p:spPr>
        <p:txBody>
          <a:bodyPr/>
          <a:lstStyle/>
          <a:p>
            <a:endParaRPr lang="en-US"/>
          </a:p>
        </p:txBody>
      </p:sp>
      <p:grpSp>
        <p:nvGrpSpPr>
          <p:cNvPr id="4" name="Group 4"/>
          <p:cNvGrpSpPr/>
          <p:nvPr/>
        </p:nvGrpSpPr>
        <p:grpSpPr>
          <a:xfrm>
            <a:off x="16898362" y="816736"/>
            <a:ext cx="360938" cy="157229"/>
            <a:chOff x="0" y="0"/>
            <a:chExt cx="1166179" cy="508000"/>
          </a:xfrm>
        </p:grpSpPr>
        <p:sp>
          <p:nvSpPr>
            <p:cNvPr id="5" name="Freeform 5"/>
            <p:cNvSpPr/>
            <p:nvPr/>
          </p:nvSpPr>
          <p:spPr>
            <a:xfrm>
              <a:off x="0" y="215900"/>
              <a:ext cx="870269" cy="76200"/>
            </a:xfrm>
            <a:custGeom>
              <a:avLst/>
              <a:gdLst/>
              <a:ahLst/>
              <a:cxnLst/>
              <a:rect l="l" t="t" r="r" b="b"/>
              <a:pathLst>
                <a:path w="870269" h="76200">
                  <a:moveTo>
                    <a:pt x="0" y="0"/>
                  </a:moveTo>
                  <a:lnTo>
                    <a:pt x="870269" y="0"/>
                  </a:lnTo>
                  <a:lnTo>
                    <a:pt x="870269" y="76200"/>
                  </a:lnTo>
                  <a:lnTo>
                    <a:pt x="0" y="76200"/>
                  </a:lnTo>
                  <a:close/>
                </a:path>
              </a:pathLst>
            </a:custGeom>
            <a:solidFill>
              <a:srgbClr val="000000"/>
            </a:solidFill>
          </p:spPr>
          <p:txBody>
            <a:bodyPr/>
            <a:lstStyle/>
            <a:p>
              <a:endParaRPr lang="en-US"/>
            </a:p>
          </p:txBody>
        </p:sp>
        <p:sp>
          <p:nvSpPr>
            <p:cNvPr id="6" name="Freeform 6"/>
            <p:cNvSpPr/>
            <p:nvPr/>
          </p:nvSpPr>
          <p:spPr>
            <a:xfrm>
              <a:off x="791529" y="1270"/>
              <a:ext cx="374650" cy="505460"/>
            </a:xfrm>
            <a:custGeom>
              <a:avLst/>
              <a:gdLst/>
              <a:ahLst/>
              <a:cxnLst/>
              <a:rect l="l" t="t" r="r" b="b"/>
              <a:pathLst>
                <a:path w="374650" h="505460">
                  <a:moveTo>
                    <a:pt x="0" y="505460"/>
                  </a:moveTo>
                  <a:lnTo>
                    <a:pt x="0" y="0"/>
                  </a:lnTo>
                  <a:lnTo>
                    <a:pt x="374650" y="252730"/>
                  </a:lnTo>
                  <a:close/>
                </a:path>
              </a:pathLst>
            </a:custGeom>
            <a:solidFill>
              <a:srgbClr val="000000"/>
            </a:solidFill>
          </p:spPr>
          <p:txBody>
            <a:bodyPr/>
            <a:lstStyle/>
            <a:p>
              <a:endParaRPr lang="en-US"/>
            </a:p>
          </p:txBody>
        </p:sp>
      </p:grpSp>
      <p:sp>
        <p:nvSpPr>
          <p:cNvPr id="7" name="Freeform 7"/>
          <p:cNvSpPr/>
          <p:nvPr/>
        </p:nvSpPr>
        <p:spPr>
          <a:xfrm>
            <a:off x="780981" y="664746"/>
            <a:ext cx="495437" cy="461207"/>
          </a:xfrm>
          <a:custGeom>
            <a:avLst/>
            <a:gdLst/>
            <a:ahLst/>
            <a:cxnLst/>
            <a:rect l="l" t="t" r="r" b="b"/>
            <a:pathLst>
              <a:path w="495437" h="461207">
                <a:moveTo>
                  <a:pt x="0" y="0"/>
                </a:moveTo>
                <a:lnTo>
                  <a:pt x="495438" y="0"/>
                </a:lnTo>
                <a:lnTo>
                  <a:pt x="495438" y="461208"/>
                </a:lnTo>
                <a:lnTo>
                  <a:pt x="0" y="4612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2046051" y="3081377"/>
            <a:ext cx="5632954" cy="5632954"/>
          </a:xfrm>
          <a:custGeom>
            <a:avLst/>
            <a:gdLst/>
            <a:ahLst/>
            <a:cxnLst/>
            <a:rect l="l" t="t" r="r" b="b"/>
            <a:pathLst>
              <a:path w="5632954" h="5632954">
                <a:moveTo>
                  <a:pt x="0" y="0"/>
                </a:moveTo>
                <a:lnTo>
                  <a:pt x="5632955" y="0"/>
                </a:lnTo>
                <a:lnTo>
                  <a:pt x="5632955" y="5632955"/>
                </a:lnTo>
                <a:lnTo>
                  <a:pt x="0" y="5632955"/>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10087835" y="3109977"/>
            <a:ext cx="7871162" cy="6486524"/>
          </a:xfrm>
          <a:prstGeom prst="rect">
            <a:avLst/>
          </a:prstGeom>
        </p:spPr>
        <p:txBody>
          <a:bodyPr lIns="0" tIns="0" rIns="0" bIns="0" rtlCol="0" anchor="t">
            <a:spAutoFit/>
          </a:bodyPr>
          <a:lstStyle/>
          <a:p>
            <a:pPr algn="ctr">
              <a:lnSpc>
                <a:spcPts val="4949"/>
              </a:lnSpc>
            </a:pPr>
            <a:r>
              <a:rPr lang="en-US" sz="4999">
                <a:solidFill>
                  <a:srgbClr val="000000"/>
                </a:solidFill>
                <a:latin typeface="Aileron Bold"/>
              </a:rPr>
              <a:t>Alison Wunder Stahl</a:t>
            </a:r>
          </a:p>
          <a:p>
            <a:pPr algn="ctr">
              <a:lnSpc>
                <a:spcPts val="3959"/>
              </a:lnSpc>
            </a:pPr>
            <a:r>
              <a:rPr lang="en-US" sz="3999">
                <a:solidFill>
                  <a:srgbClr val="000000"/>
                </a:solidFill>
                <a:latin typeface="Aileron Bold"/>
              </a:rPr>
              <a:t>Senior Director of Partnership Strategy</a:t>
            </a:r>
          </a:p>
          <a:p>
            <a:pPr algn="ctr">
              <a:lnSpc>
                <a:spcPts val="3959"/>
              </a:lnSpc>
            </a:pPr>
            <a:r>
              <a:rPr lang="en-US" sz="3999">
                <a:solidFill>
                  <a:srgbClr val="000000"/>
                </a:solidFill>
                <a:latin typeface="Aileron Bold"/>
              </a:rPr>
              <a:t>Technical Assistance</a:t>
            </a:r>
          </a:p>
          <a:p>
            <a:pPr algn="ctr">
              <a:lnSpc>
                <a:spcPts val="3959"/>
              </a:lnSpc>
            </a:pPr>
            <a:endParaRPr lang="en-US" sz="3999">
              <a:solidFill>
                <a:srgbClr val="000000"/>
              </a:solidFill>
              <a:latin typeface="Aileron Bold"/>
            </a:endParaRPr>
          </a:p>
          <a:p>
            <a:pPr algn="ctr">
              <a:lnSpc>
                <a:spcPts val="4950"/>
              </a:lnSpc>
            </a:pPr>
            <a:r>
              <a:rPr lang="en-US" sz="5000">
                <a:solidFill>
                  <a:srgbClr val="000000"/>
                </a:solidFill>
                <a:latin typeface="Aileron Bold"/>
              </a:rPr>
              <a:t>Yazmin Iglesias</a:t>
            </a:r>
          </a:p>
          <a:p>
            <a:pPr algn="ctr">
              <a:lnSpc>
                <a:spcPts val="3959"/>
              </a:lnSpc>
            </a:pPr>
            <a:r>
              <a:rPr lang="en-US" sz="3999">
                <a:solidFill>
                  <a:srgbClr val="000000"/>
                </a:solidFill>
                <a:latin typeface="Aileron Bold"/>
              </a:rPr>
              <a:t>Director of Technical Assistance People Projects &amp; Process</a:t>
            </a:r>
          </a:p>
          <a:p>
            <a:pPr algn="ctr">
              <a:lnSpc>
                <a:spcPts val="3959"/>
              </a:lnSpc>
            </a:pPr>
            <a:endParaRPr lang="en-US" sz="3999">
              <a:solidFill>
                <a:srgbClr val="000000"/>
              </a:solidFill>
              <a:latin typeface="Aileron Bold"/>
            </a:endParaRPr>
          </a:p>
          <a:p>
            <a:pPr algn="ctr">
              <a:lnSpc>
                <a:spcPts val="3959"/>
              </a:lnSpc>
            </a:pPr>
            <a:r>
              <a:rPr lang="en-US" sz="3999">
                <a:solidFill>
                  <a:srgbClr val="000000"/>
                </a:solidFill>
                <a:latin typeface="Aileron Bold"/>
              </a:rPr>
              <a:t>All Our Kin, Inc.</a:t>
            </a:r>
          </a:p>
          <a:p>
            <a:pPr algn="ctr">
              <a:lnSpc>
                <a:spcPts val="4949"/>
              </a:lnSpc>
            </a:pPr>
            <a:endParaRPr lang="en-US" sz="3999">
              <a:solidFill>
                <a:srgbClr val="000000"/>
              </a:solidFill>
              <a:latin typeface="Aileron Bold"/>
            </a:endParaRPr>
          </a:p>
          <a:p>
            <a:pPr marL="0" lvl="0" indent="0" algn="ctr">
              <a:lnSpc>
                <a:spcPts val="4949"/>
              </a:lnSpc>
              <a:spcBef>
                <a:spcPct val="0"/>
              </a:spcBef>
            </a:pPr>
            <a:endParaRPr lang="en-US" sz="3999">
              <a:solidFill>
                <a:srgbClr val="000000"/>
              </a:solidFill>
              <a:latin typeface="Aileron Bold"/>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4862" y="0"/>
            <a:ext cx="18078275" cy="10287000"/>
          </a:xfrm>
          <a:custGeom>
            <a:avLst/>
            <a:gdLst/>
            <a:ahLst/>
            <a:cxnLst/>
            <a:rect l="l" t="t" r="r" b="b"/>
            <a:pathLst>
              <a:path w="18078275" h="10287000">
                <a:moveTo>
                  <a:pt x="0" y="0"/>
                </a:moveTo>
                <a:lnTo>
                  <a:pt x="18078276" y="0"/>
                </a:lnTo>
                <a:lnTo>
                  <a:pt x="18078276" y="10287000"/>
                </a:lnTo>
                <a:lnTo>
                  <a:pt x="0" y="1028700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410258"/>
          </a:xfrm>
          <a:custGeom>
            <a:avLst/>
            <a:gdLst/>
            <a:ahLst/>
            <a:cxnLst/>
            <a:rect l="l" t="t" r="r" b="b"/>
            <a:pathLst>
              <a:path w="18288000" h="10410258">
                <a:moveTo>
                  <a:pt x="0" y="0"/>
                </a:moveTo>
                <a:lnTo>
                  <a:pt x="18288000" y="0"/>
                </a:lnTo>
                <a:lnTo>
                  <a:pt x="18288000" y="10410258"/>
                </a:lnTo>
                <a:lnTo>
                  <a:pt x="0" y="1041025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15747" y="0"/>
            <a:ext cx="18056506" cy="10287000"/>
          </a:xfrm>
          <a:custGeom>
            <a:avLst/>
            <a:gdLst/>
            <a:ahLst/>
            <a:cxnLst/>
            <a:rect l="l" t="t" r="r" b="b"/>
            <a:pathLst>
              <a:path w="18056506" h="10287000">
                <a:moveTo>
                  <a:pt x="0" y="0"/>
                </a:moveTo>
                <a:lnTo>
                  <a:pt x="18056506" y="0"/>
                </a:lnTo>
                <a:lnTo>
                  <a:pt x="18056506" y="10287000"/>
                </a:lnTo>
                <a:lnTo>
                  <a:pt x="0" y="1028700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132350" cy="10152008"/>
          </a:xfrm>
          <a:custGeom>
            <a:avLst/>
            <a:gdLst/>
            <a:ahLst/>
            <a:cxnLst/>
            <a:rect l="l" t="t" r="r" b="b"/>
            <a:pathLst>
              <a:path w="18132350" h="10152008">
                <a:moveTo>
                  <a:pt x="0" y="0"/>
                </a:moveTo>
                <a:lnTo>
                  <a:pt x="18132350" y="0"/>
                </a:lnTo>
                <a:lnTo>
                  <a:pt x="18132350" y="10152008"/>
                </a:lnTo>
                <a:lnTo>
                  <a:pt x="0" y="1015200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7C946F"/>
        </a:solidFill>
        <a:effectLst/>
      </p:bgPr>
    </p:bg>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1"/>
            <p:extLst>
              <p:ext uri="{DAA4B4D4-6D71-4841-9C94-3DE7FCFB9230}">
                <p14:media xmlns:p14="http://schemas.microsoft.com/office/powerpoint/2010/main" r:embed="rId2">
                  <p14:trim st="114430" end="41470.408"/>
                </p14:media>
              </p:ext>
            </p:extLst>
          </p:nvPr>
        </p:nvPicPr>
        <p:blipFill>
          <a:blip r:embed="rId4"/>
          <a:srcRect t="22055"/>
          <a:stretch>
            <a:fillRect/>
          </a:stretch>
        </p:blipFill>
        <p:spPr>
          <a:xfrm>
            <a:off x="8723989" y="710640"/>
            <a:ext cx="6438332" cy="8865720"/>
          </a:xfrm>
          <a:prstGeom prst="rect">
            <a:avLst/>
          </a:prstGeom>
          <a:ln w="161925" cap="rnd">
            <a:solidFill>
              <a:srgbClr val="FFFFFF"/>
            </a:solidFill>
            <a:prstDash val="solid"/>
          </a:ln>
        </p:spPr>
      </p:pic>
      <p:grpSp>
        <p:nvGrpSpPr>
          <p:cNvPr id="3" name="Group 3"/>
          <p:cNvGrpSpPr/>
          <p:nvPr/>
        </p:nvGrpSpPr>
        <p:grpSpPr>
          <a:xfrm>
            <a:off x="1998160" y="4082657"/>
            <a:ext cx="6473032" cy="1960950"/>
            <a:chOff x="0" y="0"/>
            <a:chExt cx="8630710" cy="2614599"/>
          </a:xfrm>
        </p:grpSpPr>
        <p:grpSp>
          <p:nvGrpSpPr>
            <p:cNvPr id="4" name="Group 4"/>
            <p:cNvGrpSpPr/>
            <p:nvPr/>
          </p:nvGrpSpPr>
          <p:grpSpPr>
            <a:xfrm>
              <a:off x="0" y="0"/>
              <a:ext cx="8630710" cy="2614599"/>
              <a:chOff x="0" y="0"/>
              <a:chExt cx="1704832" cy="516464"/>
            </a:xfrm>
          </p:grpSpPr>
          <p:sp>
            <p:nvSpPr>
              <p:cNvPr id="5" name="Freeform 5"/>
              <p:cNvSpPr/>
              <p:nvPr/>
            </p:nvSpPr>
            <p:spPr>
              <a:xfrm>
                <a:off x="0" y="0"/>
                <a:ext cx="1704832" cy="516464"/>
              </a:xfrm>
              <a:custGeom>
                <a:avLst/>
                <a:gdLst/>
                <a:ahLst/>
                <a:cxnLst/>
                <a:rect l="l" t="t" r="r" b="b"/>
                <a:pathLst>
                  <a:path w="1704832" h="516464">
                    <a:moveTo>
                      <a:pt x="57409" y="0"/>
                    </a:moveTo>
                    <a:lnTo>
                      <a:pt x="1647422" y="0"/>
                    </a:lnTo>
                    <a:cubicBezTo>
                      <a:pt x="1679129" y="0"/>
                      <a:pt x="1704832" y="25703"/>
                      <a:pt x="1704832" y="57409"/>
                    </a:cubicBezTo>
                    <a:lnTo>
                      <a:pt x="1704832" y="459055"/>
                    </a:lnTo>
                    <a:cubicBezTo>
                      <a:pt x="1704832" y="490761"/>
                      <a:pt x="1679129" y="516464"/>
                      <a:pt x="1647422" y="516464"/>
                    </a:cubicBezTo>
                    <a:lnTo>
                      <a:pt x="57409" y="516464"/>
                    </a:lnTo>
                    <a:cubicBezTo>
                      <a:pt x="25703" y="516464"/>
                      <a:pt x="0" y="490761"/>
                      <a:pt x="0" y="459055"/>
                    </a:cubicBezTo>
                    <a:lnTo>
                      <a:pt x="0" y="57409"/>
                    </a:lnTo>
                    <a:cubicBezTo>
                      <a:pt x="0" y="25703"/>
                      <a:pt x="25703" y="0"/>
                      <a:pt x="57409" y="0"/>
                    </a:cubicBezTo>
                    <a:close/>
                  </a:path>
                </a:pathLst>
              </a:custGeom>
              <a:solidFill>
                <a:srgbClr val="FFFFFF"/>
              </a:solidFill>
            </p:spPr>
            <p:txBody>
              <a:bodyPr/>
              <a:lstStyle/>
              <a:p>
                <a:endParaRPr lang="en-US"/>
              </a:p>
            </p:txBody>
          </p:sp>
          <p:sp>
            <p:nvSpPr>
              <p:cNvPr id="6" name="TextBox 6"/>
              <p:cNvSpPr txBox="1"/>
              <p:nvPr/>
            </p:nvSpPr>
            <p:spPr>
              <a:xfrm>
                <a:off x="0" y="-47625"/>
                <a:ext cx="1704832" cy="564089"/>
              </a:xfrm>
              <a:prstGeom prst="rect">
                <a:avLst/>
              </a:prstGeom>
            </p:spPr>
            <p:txBody>
              <a:bodyPr lIns="50800" tIns="50800" rIns="50800" bIns="50800" rtlCol="0" anchor="ctr"/>
              <a:lstStyle/>
              <a:p>
                <a:pPr algn="ctr">
                  <a:lnSpc>
                    <a:spcPts val="2990"/>
                  </a:lnSpc>
                </a:pPr>
                <a:endParaRPr/>
              </a:p>
            </p:txBody>
          </p:sp>
        </p:grpSp>
        <p:sp>
          <p:nvSpPr>
            <p:cNvPr id="7" name="TextBox 7"/>
            <p:cNvSpPr txBox="1"/>
            <p:nvPr/>
          </p:nvSpPr>
          <p:spPr>
            <a:xfrm>
              <a:off x="321695" y="1231100"/>
              <a:ext cx="7987321" cy="869751"/>
            </a:xfrm>
            <a:prstGeom prst="rect">
              <a:avLst/>
            </a:prstGeom>
          </p:spPr>
          <p:txBody>
            <a:bodyPr lIns="0" tIns="0" rIns="0" bIns="0" rtlCol="0" anchor="t">
              <a:spAutoFit/>
            </a:bodyPr>
            <a:lstStyle/>
            <a:p>
              <a:pPr algn="ctr">
                <a:lnSpc>
                  <a:spcPts val="5494"/>
                </a:lnSpc>
              </a:pPr>
              <a:r>
                <a:rPr lang="en-US" sz="3924">
                  <a:solidFill>
                    <a:srgbClr val="7C946F"/>
                  </a:solidFill>
                  <a:latin typeface="Canva Sans Bold"/>
                </a:rPr>
                <a:t>Diana Beltran CCPU SPN</a:t>
              </a:r>
            </a:p>
          </p:txBody>
        </p:sp>
        <p:sp>
          <p:nvSpPr>
            <p:cNvPr id="8" name="TextBox 8"/>
            <p:cNvSpPr txBox="1"/>
            <p:nvPr/>
          </p:nvSpPr>
          <p:spPr>
            <a:xfrm>
              <a:off x="1070503" y="437549"/>
              <a:ext cx="6489705" cy="869751"/>
            </a:xfrm>
            <a:prstGeom prst="rect">
              <a:avLst/>
            </a:prstGeom>
          </p:spPr>
          <p:txBody>
            <a:bodyPr lIns="0" tIns="0" rIns="0" bIns="0" rtlCol="0" anchor="t">
              <a:spAutoFit/>
            </a:bodyPr>
            <a:lstStyle/>
            <a:p>
              <a:pPr algn="ctr">
                <a:lnSpc>
                  <a:spcPts val="5494"/>
                </a:lnSpc>
              </a:pPr>
              <a:r>
                <a:rPr lang="en-US" sz="3924">
                  <a:solidFill>
                    <a:srgbClr val="7C946F"/>
                  </a:solidFill>
                  <a:latin typeface="Canva Sans Bold"/>
                </a:rPr>
                <a:t>TTT Testimony from</a:t>
              </a:r>
            </a:p>
          </p:txBody>
        </p:sp>
      </p:gr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416433"/>
          </a:xfrm>
          <a:custGeom>
            <a:avLst/>
            <a:gdLst/>
            <a:ahLst/>
            <a:cxnLst/>
            <a:rect l="l" t="t" r="r" b="b"/>
            <a:pathLst>
              <a:path w="18288000" h="10416433">
                <a:moveTo>
                  <a:pt x="0" y="0"/>
                </a:moveTo>
                <a:lnTo>
                  <a:pt x="18288000" y="0"/>
                </a:lnTo>
                <a:lnTo>
                  <a:pt x="18288000" y="10416433"/>
                </a:lnTo>
                <a:lnTo>
                  <a:pt x="0" y="10416433"/>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538499"/>
          </a:xfrm>
          <a:custGeom>
            <a:avLst/>
            <a:gdLst/>
            <a:ahLst/>
            <a:cxnLst/>
            <a:rect l="l" t="t" r="r" b="b"/>
            <a:pathLst>
              <a:path w="18288000" h="10538499">
                <a:moveTo>
                  <a:pt x="0" y="0"/>
                </a:moveTo>
                <a:lnTo>
                  <a:pt x="18288000" y="0"/>
                </a:lnTo>
                <a:lnTo>
                  <a:pt x="18288000" y="10538499"/>
                </a:lnTo>
                <a:lnTo>
                  <a:pt x="0" y="10538499"/>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739782" y="1623901"/>
            <a:ext cx="8548218" cy="8547907"/>
          </a:xfrm>
          <a:prstGeom prst="rect">
            <a:avLst/>
          </a:prstGeom>
          <a:solidFill>
            <a:srgbClr val="1670F7"/>
          </a:solidFill>
        </p:spPr>
        <p:txBody>
          <a:bodyPr/>
          <a:lstStyle/>
          <a:p>
            <a:endParaRPr lang="en-US"/>
          </a:p>
        </p:txBody>
      </p:sp>
      <p:sp>
        <p:nvSpPr>
          <p:cNvPr id="3" name="AutoShape 3"/>
          <p:cNvSpPr/>
          <p:nvPr/>
        </p:nvSpPr>
        <p:spPr>
          <a:xfrm>
            <a:off x="0" y="1739093"/>
            <a:ext cx="18288000" cy="9585"/>
          </a:xfrm>
          <a:prstGeom prst="rect">
            <a:avLst/>
          </a:prstGeom>
          <a:solidFill>
            <a:srgbClr val="000000"/>
          </a:solidFill>
        </p:spPr>
        <p:txBody>
          <a:bodyPr/>
          <a:lstStyle/>
          <a:p>
            <a:endParaRPr lang="en-US"/>
          </a:p>
        </p:txBody>
      </p:sp>
      <p:grpSp>
        <p:nvGrpSpPr>
          <p:cNvPr id="4" name="Group 4"/>
          <p:cNvGrpSpPr/>
          <p:nvPr/>
        </p:nvGrpSpPr>
        <p:grpSpPr>
          <a:xfrm>
            <a:off x="16898362" y="816736"/>
            <a:ext cx="360938" cy="157229"/>
            <a:chOff x="0" y="0"/>
            <a:chExt cx="1166179" cy="508000"/>
          </a:xfrm>
        </p:grpSpPr>
        <p:sp>
          <p:nvSpPr>
            <p:cNvPr id="5" name="Freeform 5"/>
            <p:cNvSpPr/>
            <p:nvPr/>
          </p:nvSpPr>
          <p:spPr>
            <a:xfrm>
              <a:off x="0" y="215900"/>
              <a:ext cx="870269" cy="76200"/>
            </a:xfrm>
            <a:custGeom>
              <a:avLst/>
              <a:gdLst/>
              <a:ahLst/>
              <a:cxnLst/>
              <a:rect l="l" t="t" r="r" b="b"/>
              <a:pathLst>
                <a:path w="870269" h="76200">
                  <a:moveTo>
                    <a:pt x="0" y="0"/>
                  </a:moveTo>
                  <a:lnTo>
                    <a:pt x="870269" y="0"/>
                  </a:lnTo>
                  <a:lnTo>
                    <a:pt x="870269" y="76200"/>
                  </a:lnTo>
                  <a:lnTo>
                    <a:pt x="0" y="76200"/>
                  </a:lnTo>
                  <a:close/>
                </a:path>
              </a:pathLst>
            </a:custGeom>
            <a:solidFill>
              <a:srgbClr val="000000"/>
            </a:solidFill>
          </p:spPr>
          <p:txBody>
            <a:bodyPr/>
            <a:lstStyle/>
            <a:p>
              <a:endParaRPr lang="en-US"/>
            </a:p>
          </p:txBody>
        </p:sp>
        <p:sp>
          <p:nvSpPr>
            <p:cNvPr id="6" name="Freeform 6"/>
            <p:cNvSpPr/>
            <p:nvPr/>
          </p:nvSpPr>
          <p:spPr>
            <a:xfrm>
              <a:off x="791529" y="1270"/>
              <a:ext cx="374650" cy="505460"/>
            </a:xfrm>
            <a:custGeom>
              <a:avLst/>
              <a:gdLst/>
              <a:ahLst/>
              <a:cxnLst/>
              <a:rect l="l" t="t" r="r" b="b"/>
              <a:pathLst>
                <a:path w="374650" h="505460">
                  <a:moveTo>
                    <a:pt x="0" y="505460"/>
                  </a:moveTo>
                  <a:lnTo>
                    <a:pt x="0" y="0"/>
                  </a:lnTo>
                  <a:lnTo>
                    <a:pt x="374650" y="252730"/>
                  </a:lnTo>
                  <a:close/>
                </a:path>
              </a:pathLst>
            </a:custGeom>
            <a:solidFill>
              <a:srgbClr val="000000"/>
            </a:solidFill>
          </p:spPr>
          <p:txBody>
            <a:bodyPr/>
            <a:lstStyle/>
            <a:p>
              <a:endParaRPr lang="en-US"/>
            </a:p>
          </p:txBody>
        </p:sp>
      </p:grpSp>
      <p:sp>
        <p:nvSpPr>
          <p:cNvPr id="7" name="Freeform 7"/>
          <p:cNvSpPr/>
          <p:nvPr/>
        </p:nvSpPr>
        <p:spPr>
          <a:xfrm>
            <a:off x="780981" y="664746"/>
            <a:ext cx="495437" cy="461207"/>
          </a:xfrm>
          <a:custGeom>
            <a:avLst/>
            <a:gdLst/>
            <a:ahLst/>
            <a:cxnLst/>
            <a:rect l="l" t="t" r="r" b="b"/>
            <a:pathLst>
              <a:path w="495437" h="461207">
                <a:moveTo>
                  <a:pt x="0" y="0"/>
                </a:moveTo>
                <a:lnTo>
                  <a:pt x="495438" y="0"/>
                </a:lnTo>
                <a:lnTo>
                  <a:pt x="495438" y="461208"/>
                </a:lnTo>
                <a:lnTo>
                  <a:pt x="0" y="4612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1276419" y="3946297"/>
            <a:ext cx="7505992" cy="3903116"/>
          </a:xfrm>
          <a:custGeom>
            <a:avLst/>
            <a:gdLst/>
            <a:ahLst/>
            <a:cxnLst/>
            <a:rect l="l" t="t" r="r" b="b"/>
            <a:pathLst>
              <a:path w="7505992" h="3903116">
                <a:moveTo>
                  <a:pt x="0" y="0"/>
                </a:moveTo>
                <a:lnTo>
                  <a:pt x="7505991" y="0"/>
                </a:lnTo>
                <a:lnTo>
                  <a:pt x="7505991" y="3903115"/>
                </a:lnTo>
                <a:lnTo>
                  <a:pt x="0" y="3903115"/>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10078310" y="4352989"/>
            <a:ext cx="7871162" cy="4000499"/>
          </a:xfrm>
          <a:prstGeom prst="rect">
            <a:avLst/>
          </a:prstGeom>
        </p:spPr>
        <p:txBody>
          <a:bodyPr lIns="0" tIns="0" rIns="0" bIns="0" rtlCol="0" anchor="t">
            <a:spAutoFit/>
          </a:bodyPr>
          <a:lstStyle/>
          <a:p>
            <a:pPr algn="ctr">
              <a:lnSpc>
                <a:spcPts val="4949"/>
              </a:lnSpc>
            </a:pPr>
            <a:r>
              <a:rPr lang="en-US" sz="4999">
                <a:solidFill>
                  <a:srgbClr val="000000"/>
                </a:solidFill>
                <a:latin typeface="Aileron Bold"/>
              </a:rPr>
              <a:t> </a:t>
            </a:r>
          </a:p>
          <a:p>
            <a:pPr algn="ctr">
              <a:lnSpc>
                <a:spcPts val="4949"/>
              </a:lnSpc>
            </a:pPr>
            <a:r>
              <a:rPr lang="en-US" sz="4999">
                <a:solidFill>
                  <a:srgbClr val="000000"/>
                </a:solidFill>
                <a:latin typeface="Aileron Bold"/>
              </a:rPr>
              <a:t>Rosanna Matos, M.Ed.</a:t>
            </a:r>
          </a:p>
          <a:p>
            <a:pPr algn="ctr">
              <a:lnSpc>
                <a:spcPts val="3959"/>
              </a:lnSpc>
            </a:pPr>
            <a:r>
              <a:rPr lang="en-US" sz="3999">
                <a:solidFill>
                  <a:srgbClr val="000000"/>
                </a:solidFill>
                <a:latin typeface="Aileron Bold"/>
              </a:rPr>
              <a:t>Early Learning Program Engagement Specialist</a:t>
            </a:r>
          </a:p>
          <a:p>
            <a:pPr algn="ctr">
              <a:lnSpc>
                <a:spcPts val="3959"/>
              </a:lnSpc>
            </a:pPr>
            <a:endParaRPr lang="en-US" sz="3999">
              <a:solidFill>
                <a:srgbClr val="000000"/>
              </a:solidFill>
              <a:latin typeface="Aileron Bold"/>
            </a:endParaRPr>
          </a:p>
          <a:p>
            <a:pPr algn="ctr">
              <a:lnSpc>
                <a:spcPts val="4949"/>
              </a:lnSpc>
            </a:pPr>
            <a:endParaRPr lang="en-US" sz="3999">
              <a:solidFill>
                <a:srgbClr val="000000"/>
              </a:solidFill>
              <a:latin typeface="Aileron Bold"/>
            </a:endParaRPr>
          </a:p>
          <a:p>
            <a:pPr marL="0" lvl="0" indent="0" algn="ctr">
              <a:lnSpc>
                <a:spcPts val="4949"/>
              </a:lnSpc>
              <a:spcBef>
                <a:spcPct val="0"/>
              </a:spcBef>
            </a:pPr>
            <a:endParaRPr lang="en-US" sz="3999">
              <a:solidFill>
                <a:srgbClr val="000000"/>
              </a:solidFill>
              <a:latin typeface="Aileron Bold"/>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06FBC"/>
        </a:solidFill>
        <a:effectLst/>
      </p:bgPr>
    </p:bg>
    <p:spTree>
      <p:nvGrpSpPr>
        <p:cNvPr id="1" name=""/>
        <p:cNvGrpSpPr/>
        <p:nvPr/>
      </p:nvGrpSpPr>
      <p:grpSpPr>
        <a:xfrm>
          <a:off x="0" y="0"/>
          <a:ext cx="0" cy="0"/>
          <a:chOff x="0" y="0"/>
          <a:chExt cx="0" cy="0"/>
        </a:xfrm>
      </p:grpSpPr>
      <p:sp>
        <p:nvSpPr>
          <p:cNvPr id="2" name="Freeform 2"/>
          <p:cNvSpPr/>
          <p:nvPr/>
        </p:nvSpPr>
        <p:spPr>
          <a:xfrm>
            <a:off x="1028700" y="446514"/>
            <a:ext cx="16230600" cy="9393971"/>
          </a:xfrm>
          <a:custGeom>
            <a:avLst/>
            <a:gdLst/>
            <a:ahLst/>
            <a:cxnLst/>
            <a:rect l="l" t="t" r="r" b="b"/>
            <a:pathLst>
              <a:path w="16230600" h="9393971">
                <a:moveTo>
                  <a:pt x="0" y="0"/>
                </a:moveTo>
                <a:lnTo>
                  <a:pt x="16230600" y="0"/>
                </a:lnTo>
                <a:lnTo>
                  <a:pt x="16230600" y="9393972"/>
                </a:lnTo>
                <a:lnTo>
                  <a:pt x="0" y="9393972"/>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98E6FF"/>
        </a:solidFill>
        <a:effectLst/>
      </p:bgPr>
    </p:bg>
    <p:spTree>
      <p:nvGrpSpPr>
        <p:cNvPr id="1" name=""/>
        <p:cNvGrpSpPr/>
        <p:nvPr/>
      </p:nvGrpSpPr>
      <p:grpSpPr>
        <a:xfrm>
          <a:off x="0" y="0"/>
          <a:ext cx="0" cy="0"/>
          <a:chOff x="0" y="0"/>
          <a:chExt cx="0" cy="0"/>
        </a:xfrm>
      </p:grpSpPr>
      <p:sp>
        <p:nvSpPr>
          <p:cNvPr id="2" name="Freeform 2"/>
          <p:cNvSpPr/>
          <p:nvPr/>
        </p:nvSpPr>
        <p:spPr>
          <a:xfrm>
            <a:off x="0" y="0"/>
            <a:ext cx="9144000" cy="10287000"/>
          </a:xfrm>
          <a:custGeom>
            <a:avLst/>
            <a:gdLst/>
            <a:ahLst/>
            <a:cxnLst/>
            <a:rect l="l" t="t" r="r" b="b"/>
            <a:pathLst>
              <a:path w="9144000" h="10287000">
                <a:moveTo>
                  <a:pt x="0" y="0"/>
                </a:moveTo>
                <a:lnTo>
                  <a:pt x="9144000" y="0"/>
                </a:lnTo>
                <a:lnTo>
                  <a:pt x="9144000" y="10287000"/>
                </a:lnTo>
                <a:lnTo>
                  <a:pt x="0" y="10287000"/>
                </a:lnTo>
                <a:lnTo>
                  <a:pt x="0" y="0"/>
                </a:lnTo>
                <a:close/>
              </a:path>
            </a:pathLst>
          </a:custGeom>
          <a:blipFill>
            <a:blip r:embed="rId2"/>
            <a:stretch>
              <a:fillRect l="-69811"/>
            </a:stretch>
          </a:blipFill>
        </p:spPr>
        <p:txBody>
          <a:bodyPr/>
          <a:lstStyle/>
          <a:p>
            <a:endParaRPr lang="en-US"/>
          </a:p>
        </p:txBody>
      </p:sp>
      <p:sp>
        <p:nvSpPr>
          <p:cNvPr id="3" name="Freeform 3"/>
          <p:cNvSpPr/>
          <p:nvPr/>
        </p:nvSpPr>
        <p:spPr>
          <a:xfrm>
            <a:off x="1755523" y="3625346"/>
            <a:ext cx="5632954" cy="5632954"/>
          </a:xfrm>
          <a:custGeom>
            <a:avLst/>
            <a:gdLst/>
            <a:ahLst/>
            <a:cxnLst/>
            <a:rect l="l" t="t" r="r" b="b"/>
            <a:pathLst>
              <a:path w="5632954" h="5632954">
                <a:moveTo>
                  <a:pt x="0" y="0"/>
                </a:moveTo>
                <a:lnTo>
                  <a:pt x="5632954" y="0"/>
                </a:lnTo>
                <a:lnTo>
                  <a:pt x="5632954" y="5632954"/>
                </a:lnTo>
                <a:lnTo>
                  <a:pt x="0" y="5632954"/>
                </a:lnTo>
                <a:lnTo>
                  <a:pt x="0" y="0"/>
                </a:lnTo>
                <a:close/>
              </a:path>
            </a:pathLst>
          </a:custGeom>
          <a:blipFill>
            <a:blip r:embed="rId3"/>
            <a:stretch>
              <a:fillRect/>
            </a:stretch>
          </a:blipFill>
        </p:spPr>
        <p:txBody>
          <a:bodyPr/>
          <a:lstStyle/>
          <a:p>
            <a:endParaRPr lang="en-US"/>
          </a:p>
        </p:txBody>
      </p:sp>
      <p:sp>
        <p:nvSpPr>
          <p:cNvPr id="4" name="Freeform 4"/>
          <p:cNvSpPr/>
          <p:nvPr/>
        </p:nvSpPr>
        <p:spPr>
          <a:xfrm>
            <a:off x="9144000" y="5084178"/>
            <a:ext cx="9334630" cy="5202822"/>
          </a:xfrm>
          <a:custGeom>
            <a:avLst/>
            <a:gdLst/>
            <a:ahLst/>
            <a:cxnLst/>
            <a:rect l="l" t="t" r="r" b="b"/>
            <a:pathLst>
              <a:path w="9334630" h="5202822">
                <a:moveTo>
                  <a:pt x="0" y="0"/>
                </a:moveTo>
                <a:lnTo>
                  <a:pt x="9334630" y="0"/>
                </a:lnTo>
                <a:lnTo>
                  <a:pt x="9334630" y="5202822"/>
                </a:lnTo>
                <a:lnTo>
                  <a:pt x="0" y="5202822"/>
                </a:lnTo>
                <a:lnTo>
                  <a:pt x="0" y="0"/>
                </a:lnTo>
                <a:close/>
              </a:path>
            </a:pathLst>
          </a:custGeom>
          <a:blipFill>
            <a:blip r:embed="rId4"/>
            <a:stretch>
              <a:fillRect t="-16703" b="-652"/>
            </a:stretch>
          </a:blipFill>
        </p:spPr>
        <p:txBody>
          <a:bodyPr/>
          <a:lstStyle/>
          <a:p>
            <a:endParaRPr lang="en-US"/>
          </a:p>
        </p:txBody>
      </p:sp>
      <p:sp>
        <p:nvSpPr>
          <p:cNvPr id="5" name="TextBox 5"/>
          <p:cNvSpPr txBox="1"/>
          <p:nvPr/>
        </p:nvSpPr>
        <p:spPr>
          <a:xfrm>
            <a:off x="688521" y="672526"/>
            <a:ext cx="7165874" cy="2219325"/>
          </a:xfrm>
          <a:prstGeom prst="rect">
            <a:avLst/>
          </a:prstGeom>
        </p:spPr>
        <p:txBody>
          <a:bodyPr lIns="0" tIns="0" rIns="0" bIns="0" rtlCol="0" anchor="t">
            <a:spAutoFit/>
          </a:bodyPr>
          <a:lstStyle/>
          <a:p>
            <a:pPr marL="0" lvl="0" indent="0" algn="ctr">
              <a:lnSpc>
                <a:spcPts val="5880"/>
              </a:lnSpc>
            </a:pPr>
            <a:r>
              <a:rPr lang="en-US" sz="4900">
                <a:solidFill>
                  <a:srgbClr val="FFFFFF"/>
                </a:solidFill>
                <a:latin typeface="Open Sauce Bold"/>
              </a:rPr>
              <a:t>Apoyando a las familias y educadores a que salgan a votar</a:t>
            </a:r>
          </a:p>
        </p:txBody>
      </p:sp>
      <p:sp>
        <p:nvSpPr>
          <p:cNvPr id="6" name="TextBox 6"/>
          <p:cNvSpPr txBox="1"/>
          <p:nvPr/>
        </p:nvSpPr>
        <p:spPr>
          <a:xfrm>
            <a:off x="9774960" y="1098791"/>
            <a:ext cx="7898706" cy="3244609"/>
          </a:xfrm>
          <a:prstGeom prst="rect">
            <a:avLst/>
          </a:prstGeom>
        </p:spPr>
        <p:txBody>
          <a:bodyPr lIns="0" tIns="0" rIns="0" bIns="0" rtlCol="0" anchor="t">
            <a:spAutoFit/>
          </a:bodyPr>
          <a:lstStyle/>
          <a:p>
            <a:pPr algn="ctr">
              <a:lnSpc>
                <a:spcPts val="4285"/>
              </a:lnSpc>
            </a:pPr>
            <a:r>
              <a:rPr lang="en-US" sz="3060">
                <a:solidFill>
                  <a:srgbClr val="000000"/>
                </a:solidFill>
                <a:latin typeface="Open Sauce Bold"/>
              </a:rPr>
              <a:t>Getting Staff &amp; Families Out to Vote</a:t>
            </a:r>
          </a:p>
          <a:p>
            <a:pPr algn="ctr">
              <a:lnSpc>
                <a:spcPts val="4285"/>
              </a:lnSpc>
            </a:pPr>
            <a:r>
              <a:rPr lang="en-US" sz="3060">
                <a:solidFill>
                  <a:srgbClr val="000000"/>
                </a:solidFill>
                <a:latin typeface="Open Sauce Light"/>
              </a:rPr>
              <a:t> Tuesday, April 2, 2024</a:t>
            </a:r>
          </a:p>
          <a:p>
            <a:pPr algn="ctr">
              <a:lnSpc>
                <a:spcPts val="4285"/>
              </a:lnSpc>
            </a:pPr>
            <a:r>
              <a:rPr lang="en-US" sz="3060">
                <a:solidFill>
                  <a:srgbClr val="000000"/>
                </a:solidFill>
                <a:latin typeface="Open Sauce Light"/>
              </a:rPr>
              <a:t> 06:30 PM - 08:30 PM</a:t>
            </a:r>
          </a:p>
          <a:p>
            <a:pPr algn="ctr">
              <a:lnSpc>
                <a:spcPts val="4285"/>
              </a:lnSpc>
            </a:pPr>
            <a:endParaRPr lang="en-US" sz="3060">
              <a:solidFill>
                <a:srgbClr val="000000"/>
              </a:solidFill>
              <a:latin typeface="Open Sauce Light"/>
            </a:endParaRPr>
          </a:p>
          <a:p>
            <a:pPr algn="ctr">
              <a:lnSpc>
                <a:spcPts val="4285"/>
              </a:lnSpc>
            </a:pPr>
            <a:r>
              <a:rPr lang="en-US" sz="3060">
                <a:solidFill>
                  <a:srgbClr val="000000"/>
                </a:solidFill>
                <a:latin typeface="Open Sauce Light"/>
              </a:rPr>
              <a:t>Abierto para todos! </a:t>
            </a:r>
          </a:p>
          <a:p>
            <a:pPr marL="0" lvl="0" indent="0" algn="ctr">
              <a:lnSpc>
                <a:spcPts val="4285"/>
              </a:lnSpc>
              <a:spcBef>
                <a:spcPct val="0"/>
              </a:spcBef>
            </a:pPr>
            <a:r>
              <a:rPr lang="en-US" sz="3060">
                <a:solidFill>
                  <a:srgbClr val="000000"/>
                </a:solidFill>
                <a:latin typeface="Open Sauce Light"/>
              </a:rPr>
              <a:t>Horas PQAS para educadores</a:t>
            </a:r>
          </a:p>
        </p:txBody>
      </p:sp>
      <p:sp>
        <p:nvSpPr>
          <p:cNvPr id="7" name="TextBox 7"/>
          <p:cNvSpPr txBox="1"/>
          <p:nvPr/>
        </p:nvSpPr>
        <p:spPr>
          <a:xfrm>
            <a:off x="2414684" y="9790684"/>
            <a:ext cx="4837361" cy="336550"/>
          </a:xfrm>
          <a:prstGeom prst="rect">
            <a:avLst/>
          </a:prstGeom>
        </p:spPr>
        <p:txBody>
          <a:bodyPr lIns="0" tIns="0" rIns="0" bIns="0" rtlCol="0" anchor="t">
            <a:spAutoFit/>
          </a:bodyPr>
          <a:lstStyle/>
          <a:p>
            <a:pPr algn="ctr">
              <a:lnSpc>
                <a:spcPts val="1399"/>
              </a:lnSpc>
              <a:spcBef>
                <a:spcPct val="0"/>
              </a:spcBef>
            </a:pPr>
            <a:endParaRPr/>
          </a:p>
          <a:p>
            <a:pPr algn="ctr">
              <a:lnSpc>
                <a:spcPts val="1399"/>
              </a:lnSpc>
              <a:spcBef>
                <a:spcPct val="0"/>
              </a:spcBef>
            </a:pPr>
            <a:r>
              <a:rPr lang="en-US" sz="999">
                <a:solidFill>
                  <a:srgbClr val="000000"/>
                </a:solidFill>
                <a:latin typeface="Canva Sans Bold"/>
              </a:rPr>
              <a:t>https://www.papdregistry.org/v7/trainings/search/(slider-new:365006/detail)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446DB1"/>
        </a:solidFill>
        <a:effectLst/>
      </p:bgPr>
    </p:bg>
    <p:spTree>
      <p:nvGrpSpPr>
        <p:cNvPr id="1" name=""/>
        <p:cNvGrpSpPr/>
        <p:nvPr/>
      </p:nvGrpSpPr>
      <p:grpSpPr>
        <a:xfrm>
          <a:off x="0" y="0"/>
          <a:ext cx="0" cy="0"/>
          <a:chOff x="0" y="0"/>
          <a:chExt cx="0" cy="0"/>
        </a:xfrm>
      </p:grpSpPr>
      <p:sp>
        <p:nvSpPr>
          <p:cNvPr id="2" name="Freeform 2"/>
          <p:cNvSpPr/>
          <p:nvPr/>
        </p:nvSpPr>
        <p:spPr>
          <a:xfrm>
            <a:off x="1028700" y="620760"/>
            <a:ext cx="16230600" cy="9582689"/>
          </a:xfrm>
          <a:custGeom>
            <a:avLst/>
            <a:gdLst/>
            <a:ahLst/>
            <a:cxnLst/>
            <a:rect l="l" t="t" r="r" b="b"/>
            <a:pathLst>
              <a:path w="16230600" h="9582689">
                <a:moveTo>
                  <a:pt x="0" y="0"/>
                </a:moveTo>
                <a:lnTo>
                  <a:pt x="16230600" y="0"/>
                </a:lnTo>
                <a:lnTo>
                  <a:pt x="16230600" y="9582690"/>
                </a:lnTo>
                <a:lnTo>
                  <a:pt x="0" y="9582690"/>
                </a:lnTo>
                <a:lnTo>
                  <a:pt x="0" y="0"/>
                </a:lnTo>
                <a:close/>
              </a:path>
            </a:pathLst>
          </a:custGeom>
          <a:blipFill>
            <a:blip r:embed="rId2"/>
            <a:stretch>
              <a:fillRect/>
            </a:stretch>
          </a:blipFill>
        </p:spPr>
        <p:txBody>
          <a:bodyPr/>
          <a:lstStyle/>
          <a:p>
            <a:endParaRPr lang="en-US"/>
          </a:p>
        </p:txBody>
      </p:sp>
      <p:sp>
        <p:nvSpPr>
          <p:cNvPr id="3" name="TextBox 3"/>
          <p:cNvSpPr txBox="1"/>
          <p:nvPr/>
        </p:nvSpPr>
        <p:spPr>
          <a:xfrm>
            <a:off x="9411501" y="8051506"/>
            <a:ext cx="7296505" cy="1006322"/>
          </a:xfrm>
          <a:prstGeom prst="rect">
            <a:avLst/>
          </a:prstGeom>
        </p:spPr>
        <p:txBody>
          <a:bodyPr lIns="0" tIns="0" rIns="0" bIns="0" rtlCol="0" anchor="t">
            <a:spAutoFit/>
          </a:bodyPr>
          <a:lstStyle/>
          <a:p>
            <a:pPr algn="ctr">
              <a:lnSpc>
                <a:spcPts val="3996"/>
              </a:lnSpc>
            </a:pPr>
            <a:r>
              <a:rPr lang="en-US" sz="2854">
                <a:solidFill>
                  <a:srgbClr val="000000"/>
                </a:solidFill>
                <a:latin typeface="Arimo"/>
              </a:rPr>
              <a:t>Dejar su programa abierto unas Horas extendidas para que familias salgan a votar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446DB1"/>
        </a:solidFill>
        <a:effectLst/>
      </p:bgPr>
    </p:bg>
    <p:spTree>
      <p:nvGrpSpPr>
        <p:cNvPr id="1" name=""/>
        <p:cNvGrpSpPr/>
        <p:nvPr/>
      </p:nvGrpSpPr>
      <p:grpSpPr>
        <a:xfrm>
          <a:off x="0" y="0"/>
          <a:ext cx="0" cy="0"/>
          <a:chOff x="0" y="0"/>
          <a:chExt cx="0" cy="0"/>
        </a:xfrm>
      </p:grpSpPr>
      <p:sp>
        <p:nvSpPr>
          <p:cNvPr id="2" name="Freeform 2"/>
          <p:cNvSpPr/>
          <p:nvPr/>
        </p:nvSpPr>
        <p:spPr>
          <a:xfrm>
            <a:off x="10151992" y="4722768"/>
            <a:ext cx="6403180" cy="5452354"/>
          </a:xfrm>
          <a:custGeom>
            <a:avLst/>
            <a:gdLst/>
            <a:ahLst/>
            <a:cxnLst/>
            <a:rect l="l" t="t" r="r" b="b"/>
            <a:pathLst>
              <a:path w="6403180" h="5452354">
                <a:moveTo>
                  <a:pt x="0" y="0"/>
                </a:moveTo>
                <a:lnTo>
                  <a:pt x="6403180" y="0"/>
                </a:lnTo>
                <a:lnTo>
                  <a:pt x="6403180" y="5452355"/>
                </a:lnTo>
                <a:lnTo>
                  <a:pt x="0" y="5452355"/>
                </a:lnTo>
                <a:lnTo>
                  <a:pt x="0" y="0"/>
                </a:lnTo>
                <a:close/>
              </a:path>
            </a:pathLst>
          </a:custGeom>
          <a:blipFill>
            <a:blip r:embed="rId2"/>
            <a:stretch>
              <a:fillRect t="-28866" b="-27718"/>
            </a:stretch>
          </a:blipFill>
        </p:spPr>
        <p:txBody>
          <a:bodyPr/>
          <a:lstStyle/>
          <a:p>
            <a:endParaRPr lang="en-US"/>
          </a:p>
        </p:txBody>
      </p:sp>
      <p:sp>
        <p:nvSpPr>
          <p:cNvPr id="3" name="Freeform 3"/>
          <p:cNvSpPr/>
          <p:nvPr/>
        </p:nvSpPr>
        <p:spPr>
          <a:xfrm>
            <a:off x="1133474" y="1028700"/>
            <a:ext cx="6162334" cy="8229600"/>
          </a:xfrm>
          <a:custGeom>
            <a:avLst/>
            <a:gdLst/>
            <a:ahLst/>
            <a:cxnLst/>
            <a:rect l="l" t="t" r="r" b="b"/>
            <a:pathLst>
              <a:path w="6162334" h="8229600">
                <a:moveTo>
                  <a:pt x="0" y="0"/>
                </a:moveTo>
                <a:lnTo>
                  <a:pt x="6162334" y="0"/>
                </a:lnTo>
                <a:lnTo>
                  <a:pt x="6162334" y="8229600"/>
                </a:lnTo>
                <a:lnTo>
                  <a:pt x="0" y="8229600"/>
                </a:lnTo>
                <a:lnTo>
                  <a:pt x="0" y="0"/>
                </a:lnTo>
                <a:close/>
              </a:path>
            </a:pathLst>
          </a:custGeom>
          <a:blipFill>
            <a:blip r:embed="rId3"/>
            <a:stretch>
              <a:fillRect r="-7364" b="-7193"/>
            </a:stretch>
          </a:blipFill>
        </p:spPr>
        <p:txBody>
          <a:bodyPr/>
          <a:lstStyle/>
          <a:p>
            <a:endParaRPr lang="en-US"/>
          </a:p>
        </p:txBody>
      </p:sp>
      <p:sp>
        <p:nvSpPr>
          <p:cNvPr id="4" name="TextBox 4"/>
          <p:cNvSpPr txBox="1"/>
          <p:nvPr/>
        </p:nvSpPr>
        <p:spPr>
          <a:xfrm>
            <a:off x="9144000" y="737553"/>
            <a:ext cx="7915568" cy="940450"/>
          </a:xfrm>
          <a:prstGeom prst="rect">
            <a:avLst/>
          </a:prstGeom>
        </p:spPr>
        <p:txBody>
          <a:bodyPr lIns="0" tIns="0" rIns="0" bIns="0" rtlCol="0" anchor="t">
            <a:spAutoFit/>
          </a:bodyPr>
          <a:lstStyle/>
          <a:p>
            <a:pPr algn="ctr">
              <a:lnSpc>
                <a:spcPts val="7072"/>
              </a:lnSpc>
            </a:pPr>
            <a:r>
              <a:rPr lang="en-US" sz="7072">
                <a:solidFill>
                  <a:srgbClr val="1670F7"/>
                </a:solidFill>
                <a:latin typeface="Big Shoulders Display Bold"/>
              </a:rPr>
              <a:t>WEEK OF THE YOUNG CHILD</a:t>
            </a:r>
          </a:p>
        </p:txBody>
      </p:sp>
      <p:sp>
        <p:nvSpPr>
          <p:cNvPr id="5" name="TextBox 5"/>
          <p:cNvSpPr txBox="1"/>
          <p:nvPr/>
        </p:nvSpPr>
        <p:spPr>
          <a:xfrm>
            <a:off x="9144000" y="1758626"/>
            <a:ext cx="7915568" cy="2600326"/>
          </a:xfrm>
          <a:prstGeom prst="rect">
            <a:avLst/>
          </a:prstGeom>
        </p:spPr>
        <p:txBody>
          <a:bodyPr lIns="0" tIns="0" rIns="0" bIns="0" rtlCol="0" anchor="t">
            <a:spAutoFit/>
          </a:bodyPr>
          <a:lstStyle/>
          <a:p>
            <a:pPr algn="ctr">
              <a:lnSpc>
                <a:spcPts val="4199"/>
              </a:lnSpc>
            </a:pPr>
            <a:r>
              <a:rPr lang="en-US" sz="2999">
                <a:solidFill>
                  <a:srgbClr val="FFFFFF"/>
                </a:solidFill>
                <a:latin typeface="Open Sauce"/>
              </a:rPr>
              <a:t>Semana del nino pequeno </a:t>
            </a:r>
          </a:p>
          <a:p>
            <a:pPr algn="ctr">
              <a:lnSpc>
                <a:spcPts val="4199"/>
              </a:lnSpc>
            </a:pPr>
            <a:r>
              <a:rPr lang="en-US" sz="2999">
                <a:solidFill>
                  <a:srgbClr val="FFFFFF"/>
                </a:solidFill>
                <a:latin typeface="Open Sauce"/>
              </a:rPr>
              <a:t>8-12 de abril de 2024</a:t>
            </a:r>
          </a:p>
          <a:p>
            <a:pPr algn="ctr">
              <a:lnSpc>
                <a:spcPts val="4199"/>
              </a:lnSpc>
            </a:pPr>
            <a:endParaRPr lang="en-US" sz="2999">
              <a:solidFill>
                <a:srgbClr val="FFFFFF"/>
              </a:solidFill>
              <a:latin typeface="Open Sauce"/>
            </a:endParaRPr>
          </a:p>
          <a:p>
            <a:pPr algn="ctr">
              <a:lnSpc>
                <a:spcPts val="4199"/>
              </a:lnSpc>
            </a:pPr>
            <a:r>
              <a:rPr lang="en-US" sz="2999">
                <a:solidFill>
                  <a:srgbClr val="FFFFFF"/>
                </a:solidFill>
                <a:latin typeface="Open Sauce"/>
              </a:rPr>
              <a:t>Invite a tu legislador! </a:t>
            </a:r>
          </a:p>
          <a:p>
            <a:pPr algn="ctr">
              <a:lnSpc>
                <a:spcPts val="4199"/>
              </a:lnSpc>
            </a:pPr>
            <a:r>
              <a:rPr lang="en-US" sz="2999">
                <a:solidFill>
                  <a:srgbClr val="FFFFFF"/>
                </a:solidFill>
                <a:latin typeface="Open Sauce"/>
              </a:rPr>
              <a:t>rosanna.matos@firstup.org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9739782" y="1623901"/>
            <a:ext cx="8548218" cy="8547907"/>
          </a:xfrm>
          <a:prstGeom prst="rect">
            <a:avLst/>
          </a:prstGeom>
          <a:solidFill>
            <a:srgbClr val="1670F7"/>
          </a:solidFill>
        </p:spPr>
        <p:txBody>
          <a:bodyPr/>
          <a:lstStyle/>
          <a:p>
            <a:endParaRPr lang="en-US"/>
          </a:p>
        </p:txBody>
      </p:sp>
      <p:sp>
        <p:nvSpPr>
          <p:cNvPr id="3" name="AutoShape 3"/>
          <p:cNvSpPr/>
          <p:nvPr/>
        </p:nvSpPr>
        <p:spPr>
          <a:xfrm>
            <a:off x="0" y="1739093"/>
            <a:ext cx="18288000" cy="9585"/>
          </a:xfrm>
          <a:prstGeom prst="rect">
            <a:avLst/>
          </a:prstGeom>
          <a:solidFill>
            <a:srgbClr val="000000"/>
          </a:solidFill>
        </p:spPr>
        <p:txBody>
          <a:bodyPr/>
          <a:lstStyle/>
          <a:p>
            <a:endParaRPr lang="en-US"/>
          </a:p>
        </p:txBody>
      </p:sp>
      <p:grpSp>
        <p:nvGrpSpPr>
          <p:cNvPr id="4" name="Group 4"/>
          <p:cNvGrpSpPr/>
          <p:nvPr/>
        </p:nvGrpSpPr>
        <p:grpSpPr>
          <a:xfrm>
            <a:off x="16898362" y="816736"/>
            <a:ext cx="360938" cy="157229"/>
            <a:chOff x="0" y="0"/>
            <a:chExt cx="1166179" cy="508000"/>
          </a:xfrm>
        </p:grpSpPr>
        <p:sp>
          <p:nvSpPr>
            <p:cNvPr id="5" name="Freeform 5"/>
            <p:cNvSpPr/>
            <p:nvPr/>
          </p:nvSpPr>
          <p:spPr>
            <a:xfrm>
              <a:off x="0" y="215900"/>
              <a:ext cx="870269" cy="76200"/>
            </a:xfrm>
            <a:custGeom>
              <a:avLst/>
              <a:gdLst/>
              <a:ahLst/>
              <a:cxnLst/>
              <a:rect l="l" t="t" r="r" b="b"/>
              <a:pathLst>
                <a:path w="870269" h="76200">
                  <a:moveTo>
                    <a:pt x="0" y="0"/>
                  </a:moveTo>
                  <a:lnTo>
                    <a:pt x="870269" y="0"/>
                  </a:lnTo>
                  <a:lnTo>
                    <a:pt x="870269" y="76200"/>
                  </a:lnTo>
                  <a:lnTo>
                    <a:pt x="0" y="76200"/>
                  </a:lnTo>
                  <a:close/>
                </a:path>
              </a:pathLst>
            </a:custGeom>
            <a:solidFill>
              <a:srgbClr val="000000"/>
            </a:solidFill>
          </p:spPr>
          <p:txBody>
            <a:bodyPr/>
            <a:lstStyle/>
            <a:p>
              <a:endParaRPr lang="en-US"/>
            </a:p>
          </p:txBody>
        </p:sp>
        <p:sp>
          <p:nvSpPr>
            <p:cNvPr id="6" name="Freeform 6"/>
            <p:cNvSpPr/>
            <p:nvPr/>
          </p:nvSpPr>
          <p:spPr>
            <a:xfrm>
              <a:off x="791529" y="1270"/>
              <a:ext cx="374650" cy="505460"/>
            </a:xfrm>
            <a:custGeom>
              <a:avLst/>
              <a:gdLst/>
              <a:ahLst/>
              <a:cxnLst/>
              <a:rect l="l" t="t" r="r" b="b"/>
              <a:pathLst>
                <a:path w="374650" h="505460">
                  <a:moveTo>
                    <a:pt x="0" y="505460"/>
                  </a:moveTo>
                  <a:lnTo>
                    <a:pt x="0" y="0"/>
                  </a:lnTo>
                  <a:lnTo>
                    <a:pt x="374650" y="252730"/>
                  </a:lnTo>
                  <a:close/>
                </a:path>
              </a:pathLst>
            </a:custGeom>
            <a:solidFill>
              <a:srgbClr val="000000"/>
            </a:solidFill>
          </p:spPr>
          <p:txBody>
            <a:bodyPr/>
            <a:lstStyle/>
            <a:p>
              <a:endParaRPr lang="en-US"/>
            </a:p>
          </p:txBody>
        </p:sp>
      </p:grpSp>
      <p:sp>
        <p:nvSpPr>
          <p:cNvPr id="7" name="Freeform 7"/>
          <p:cNvSpPr/>
          <p:nvPr/>
        </p:nvSpPr>
        <p:spPr>
          <a:xfrm>
            <a:off x="780981" y="664746"/>
            <a:ext cx="495437" cy="461207"/>
          </a:xfrm>
          <a:custGeom>
            <a:avLst/>
            <a:gdLst/>
            <a:ahLst/>
            <a:cxnLst/>
            <a:rect l="l" t="t" r="r" b="b"/>
            <a:pathLst>
              <a:path w="495437" h="461207">
                <a:moveTo>
                  <a:pt x="0" y="0"/>
                </a:moveTo>
                <a:lnTo>
                  <a:pt x="495438" y="0"/>
                </a:lnTo>
                <a:lnTo>
                  <a:pt x="495438" y="461208"/>
                </a:lnTo>
                <a:lnTo>
                  <a:pt x="0" y="4612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1596151" y="2751604"/>
            <a:ext cx="6292501" cy="6292501"/>
          </a:xfrm>
          <a:custGeom>
            <a:avLst/>
            <a:gdLst/>
            <a:ahLst/>
            <a:cxnLst/>
            <a:rect l="l" t="t" r="r" b="b"/>
            <a:pathLst>
              <a:path w="6292501" h="6292501">
                <a:moveTo>
                  <a:pt x="0" y="0"/>
                </a:moveTo>
                <a:lnTo>
                  <a:pt x="6292501" y="0"/>
                </a:lnTo>
                <a:lnTo>
                  <a:pt x="6292501" y="6292501"/>
                </a:lnTo>
                <a:lnTo>
                  <a:pt x="0" y="6292501"/>
                </a:lnTo>
                <a:lnTo>
                  <a:pt x="0" y="0"/>
                </a:lnTo>
                <a:close/>
              </a:path>
            </a:pathLst>
          </a:custGeom>
          <a:blipFill>
            <a:blip r:embed="rId5"/>
            <a:stretch>
              <a:fillRect/>
            </a:stretch>
          </a:blipFill>
        </p:spPr>
        <p:txBody>
          <a:bodyPr/>
          <a:lstStyle/>
          <a:p>
            <a:endParaRPr lang="en-US"/>
          </a:p>
        </p:txBody>
      </p:sp>
      <p:sp>
        <p:nvSpPr>
          <p:cNvPr id="9" name="TextBox 9"/>
          <p:cNvSpPr txBox="1"/>
          <p:nvPr/>
        </p:nvSpPr>
        <p:spPr>
          <a:xfrm>
            <a:off x="10078310" y="4476814"/>
            <a:ext cx="7871162" cy="3752849"/>
          </a:xfrm>
          <a:prstGeom prst="rect">
            <a:avLst/>
          </a:prstGeom>
        </p:spPr>
        <p:txBody>
          <a:bodyPr lIns="0" tIns="0" rIns="0" bIns="0" rtlCol="0" anchor="t">
            <a:spAutoFit/>
          </a:bodyPr>
          <a:lstStyle/>
          <a:p>
            <a:pPr algn="ctr">
              <a:lnSpc>
                <a:spcPts val="4949"/>
              </a:lnSpc>
            </a:pPr>
            <a:r>
              <a:rPr lang="en-US" sz="4999">
                <a:solidFill>
                  <a:srgbClr val="000000"/>
                </a:solidFill>
                <a:latin typeface="Aileron Bold"/>
              </a:rPr>
              <a:t>Damaris Alvarado-Rodriguez</a:t>
            </a:r>
          </a:p>
          <a:p>
            <a:pPr algn="ctr">
              <a:lnSpc>
                <a:spcPts val="4949"/>
              </a:lnSpc>
            </a:pPr>
            <a:endParaRPr lang="en-US" sz="4999">
              <a:solidFill>
                <a:srgbClr val="000000"/>
              </a:solidFill>
              <a:latin typeface="Aileron Bold"/>
            </a:endParaRPr>
          </a:p>
          <a:p>
            <a:pPr algn="ctr">
              <a:lnSpc>
                <a:spcPts val="4949"/>
              </a:lnSpc>
            </a:pPr>
            <a:r>
              <a:rPr lang="en-US" sz="4999">
                <a:solidFill>
                  <a:srgbClr val="000000"/>
                </a:solidFill>
                <a:latin typeface="Aileron Bold"/>
              </a:rPr>
              <a:t>Latinos Educando Juntos</a:t>
            </a:r>
          </a:p>
          <a:p>
            <a:pPr algn="ctr">
              <a:lnSpc>
                <a:spcPts val="4949"/>
              </a:lnSpc>
            </a:pPr>
            <a:endParaRPr lang="en-US" sz="4999">
              <a:solidFill>
                <a:srgbClr val="000000"/>
              </a:solidFill>
              <a:latin typeface="Aileron Bold"/>
            </a:endParaRPr>
          </a:p>
          <a:p>
            <a:pPr marL="0" lvl="0" indent="0" algn="ctr">
              <a:lnSpc>
                <a:spcPts val="4949"/>
              </a:lnSpc>
              <a:spcBef>
                <a:spcPct val="0"/>
              </a:spcBef>
            </a:pPr>
            <a:endParaRPr lang="en-US" sz="4999">
              <a:solidFill>
                <a:srgbClr val="000000"/>
              </a:solidFill>
              <a:latin typeface="Aileron Bol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0429" r="-70429"/>
            </a:stretch>
          </a:blipFill>
        </p:spPr>
        <p:txBody>
          <a:bodyPr/>
          <a:lstStyle/>
          <a:p>
            <a:endParaRPr lang="en-US"/>
          </a:p>
        </p:txBody>
      </p:sp>
      <p:sp>
        <p:nvSpPr>
          <p:cNvPr id="3" name="Freeform 3"/>
          <p:cNvSpPr/>
          <p:nvPr/>
        </p:nvSpPr>
        <p:spPr>
          <a:xfrm>
            <a:off x="-1214591" y="-653351"/>
            <a:ext cx="3335222" cy="3026714"/>
          </a:xfrm>
          <a:custGeom>
            <a:avLst/>
            <a:gdLst/>
            <a:ahLst/>
            <a:cxnLst/>
            <a:rect l="l" t="t" r="r" b="b"/>
            <a:pathLst>
              <a:path w="3335222" h="3026714">
                <a:moveTo>
                  <a:pt x="0" y="0"/>
                </a:moveTo>
                <a:lnTo>
                  <a:pt x="3335222" y="0"/>
                </a:lnTo>
                <a:lnTo>
                  <a:pt x="3335222" y="3026714"/>
                </a:lnTo>
                <a:lnTo>
                  <a:pt x="0" y="3026714"/>
                </a:lnTo>
                <a:lnTo>
                  <a:pt x="0" y="0"/>
                </a:lnTo>
                <a:close/>
              </a:path>
            </a:pathLst>
          </a:custGeom>
          <a:blipFill>
            <a:blip r:embed="rId3"/>
            <a:stretch>
              <a:fillRect/>
            </a:stretch>
          </a:blipFill>
        </p:spPr>
        <p:txBody>
          <a:bodyPr/>
          <a:lstStyle/>
          <a:p>
            <a:endParaRPr lang="en-US"/>
          </a:p>
        </p:txBody>
      </p:sp>
      <p:sp>
        <p:nvSpPr>
          <p:cNvPr id="4" name="Freeform 4"/>
          <p:cNvSpPr/>
          <p:nvPr/>
        </p:nvSpPr>
        <p:spPr>
          <a:xfrm>
            <a:off x="2777434" y="-1093686"/>
            <a:ext cx="2669512" cy="2469299"/>
          </a:xfrm>
          <a:custGeom>
            <a:avLst/>
            <a:gdLst/>
            <a:ahLst/>
            <a:cxnLst/>
            <a:rect l="l" t="t" r="r" b="b"/>
            <a:pathLst>
              <a:path w="2669512" h="2469299">
                <a:moveTo>
                  <a:pt x="0" y="0"/>
                </a:moveTo>
                <a:lnTo>
                  <a:pt x="2669513" y="0"/>
                </a:lnTo>
                <a:lnTo>
                  <a:pt x="2669513" y="2469299"/>
                </a:lnTo>
                <a:lnTo>
                  <a:pt x="0" y="2469299"/>
                </a:lnTo>
                <a:lnTo>
                  <a:pt x="0" y="0"/>
                </a:lnTo>
                <a:close/>
              </a:path>
            </a:pathLst>
          </a:custGeom>
          <a:blipFill>
            <a:blip r:embed="rId4"/>
            <a:stretch>
              <a:fillRect/>
            </a:stretch>
          </a:blipFill>
        </p:spPr>
        <p:txBody>
          <a:bodyPr/>
          <a:lstStyle/>
          <a:p>
            <a:endParaRPr lang="en-US"/>
          </a:p>
        </p:txBody>
      </p:sp>
      <p:sp>
        <p:nvSpPr>
          <p:cNvPr id="5" name="Freeform 5"/>
          <p:cNvSpPr/>
          <p:nvPr/>
        </p:nvSpPr>
        <p:spPr>
          <a:xfrm>
            <a:off x="16323134" y="8156869"/>
            <a:ext cx="2436684" cy="2692468"/>
          </a:xfrm>
          <a:custGeom>
            <a:avLst/>
            <a:gdLst/>
            <a:ahLst/>
            <a:cxnLst/>
            <a:rect l="l" t="t" r="r" b="b"/>
            <a:pathLst>
              <a:path w="2436684" h="2692468">
                <a:moveTo>
                  <a:pt x="0" y="0"/>
                </a:moveTo>
                <a:lnTo>
                  <a:pt x="2436684" y="0"/>
                </a:lnTo>
                <a:lnTo>
                  <a:pt x="2436684" y="2692469"/>
                </a:lnTo>
                <a:lnTo>
                  <a:pt x="0" y="2692469"/>
                </a:lnTo>
                <a:lnTo>
                  <a:pt x="0" y="0"/>
                </a:lnTo>
                <a:close/>
              </a:path>
            </a:pathLst>
          </a:custGeom>
          <a:blipFill>
            <a:blip r:embed="rId5"/>
            <a:stretch>
              <a:fillRect/>
            </a:stretch>
          </a:blipFill>
        </p:spPr>
        <p:txBody>
          <a:bodyPr/>
          <a:lstStyle/>
          <a:p>
            <a:endParaRPr lang="en-US"/>
          </a:p>
        </p:txBody>
      </p:sp>
      <p:sp>
        <p:nvSpPr>
          <p:cNvPr id="6" name="Freeform 6"/>
          <p:cNvSpPr/>
          <p:nvPr/>
        </p:nvSpPr>
        <p:spPr>
          <a:xfrm rot="2523674">
            <a:off x="8574628" y="8547243"/>
            <a:ext cx="3966278" cy="3822501"/>
          </a:xfrm>
          <a:custGeom>
            <a:avLst/>
            <a:gdLst/>
            <a:ahLst/>
            <a:cxnLst/>
            <a:rect l="l" t="t" r="r" b="b"/>
            <a:pathLst>
              <a:path w="3966278" h="3822501">
                <a:moveTo>
                  <a:pt x="0" y="0"/>
                </a:moveTo>
                <a:lnTo>
                  <a:pt x="3966278" y="0"/>
                </a:lnTo>
                <a:lnTo>
                  <a:pt x="3966278" y="3822501"/>
                </a:lnTo>
                <a:lnTo>
                  <a:pt x="0" y="3822501"/>
                </a:lnTo>
                <a:lnTo>
                  <a:pt x="0" y="0"/>
                </a:lnTo>
                <a:close/>
              </a:path>
            </a:pathLst>
          </a:custGeom>
          <a:blipFill>
            <a:blip r:embed="rId6"/>
            <a:stretch>
              <a:fillRect/>
            </a:stretch>
          </a:blipFill>
        </p:spPr>
        <p:txBody>
          <a:bodyPr/>
          <a:lstStyle/>
          <a:p>
            <a:endParaRPr lang="en-US"/>
          </a:p>
        </p:txBody>
      </p:sp>
      <p:sp>
        <p:nvSpPr>
          <p:cNvPr id="7" name="Freeform 7"/>
          <p:cNvSpPr/>
          <p:nvPr/>
        </p:nvSpPr>
        <p:spPr>
          <a:xfrm>
            <a:off x="13748651" y="8858795"/>
            <a:ext cx="2268425" cy="1990543"/>
          </a:xfrm>
          <a:custGeom>
            <a:avLst/>
            <a:gdLst/>
            <a:ahLst/>
            <a:cxnLst/>
            <a:rect l="l" t="t" r="r" b="b"/>
            <a:pathLst>
              <a:path w="2268425" h="1990543">
                <a:moveTo>
                  <a:pt x="0" y="0"/>
                </a:moveTo>
                <a:lnTo>
                  <a:pt x="2268425" y="0"/>
                </a:lnTo>
                <a:lnTo>
                  <a:pt x="2268425" y="1990543"/>
                </a:lnTo>
                <a:lnTo>
                  <a:pt x="0" y="1990543"/>
                </a:lnTo>
                <a:lnTo>
                  <a:pt x="0" y="0"/>
                </a:lnTo>
                <a:close/>
              </a:path>
            </a:pathLst>
          </a:custGeom>
          <a:blipFill>
            <a:blip r:embed="rId7"/>
            <a:stretch>
              <a:fillRect/>
            </a:stretch>
          </a:blipFill>
        </p:spPr>
        <p:txBody>
          <a:bodyPr/>
          <a:lstStyle/>
          <a:p>
            <a:endParaRPr lang="en-US"/>
          </a:p>
        </p:txBody>
      </p:sp>
      <p:sp>
        <p:nvSpPr>
          <p:cNvPr id="8" name="Freeform 8"/>
          <p:cNvSpPr/>
          <p:nvPr/>
        </p:nvSpPr>
        <p:spPr>
          <a:xfrm rot="-2829396">
            <a:off x="16595204" y="61939"/>
            <a:ext cx="3367561" cy="3245487"/>
          </a:xfrm>
          <a:custGeom>
            <a:avLst/>
            <a:gdLst/>
            <a:ahLst/>
            <a:cxnLst/>
            <a:rect l="l" t="t" r="r" b="b"/>
            <a:pathLst>
              <a:path w="3367561" h="3245487">
                <a:moveTo>
                  <a:pt x="0" y="0"/>
                </a:moveTo>
                <a:lnTo>
                  <a:pt x="3367561" y="0"/>
                </a:lnTo>
                <a:lnTo>
                  <a:pt x="3367561" y="3245487"/>
                </a:lnTo>
                <a:lnTo>
                  <a:pt x="0" y="3245487"/>
                </a:lnTo>
                <a:lnTo>
                  <a:pt x="0" y="0"/>
                </a:lnTo>
                <a:close/>
              </a:path>
            </a:pathLst>
          </a:custGeom>
          <a:blipFill>
            <a:blip r:embed="rId6"/>
            <a:stretch>
              <a:fillRect/>
            </a:stretch>
          </a:blipFill>
        </p:spPr>
        <p:txBody>
          <a:bodyPr/>
          <a:lstStyle/>
          <a:p>
            <a:endParaRPr lang="en-US"/>
          </a:p>
        </p:txBody>
      </p:sp>
      <p:sp>
        <p:nvSpPr>
          <p:cNvPr id="9" name="Freeform 9"/>
          <p:cNvSpPr/>
          <p:nvPr/>
        </p:nvSpPr>
        <p:spPr>
          <a:xfrm>
            <a:off x="-1214591" y="3572091"/>
            <a:ext cx="2429181" cy="4015176"/>
          </a:xfrm>
          <a:custGeom>
            <a:avLst/>
            <a:gdLst/>
            <a:ahLst/>
            <a:cxnLst/>
            <a:rect l="l" t="t" r="r" b="b"/>
            <a:pathLst>
              <a:path w="2429181" h="4015176">
                <a:moveTo>
                  <a:pt x="0" y="0"/>
                </a:moveTo>
                <a:lnTo>
                  <a:pt x="2429182" y="0"/>
                </a:lnTo>
                <a:lnTo>
                  <a:pt x="2429182" y="4015176"/>
                </a:lnTo>
                <a:lnTo>
                  <a:pt x="0" y="4015176"/>
                </a:lnTo>
                <a:lnTo>
                  <a:pt x="0" y="0"/>
                </a:lnTo>
                <a:close/>
              </a:path>
            </a:pathLst>
          </a:custGeom>
          <a:blipFill>
            <a:blip r:embed="rId8"/>
            <a:stretch>
              <a:fillRect/>
            </a:stretch>
          </a:blipFill>
        </p:spPr>
        <p:txBody>
          <a:bodyPr/>
          <a:lstStyle/>
          <a:p>
            <a:endParaRPr lang="en-US"/>
          </a:p>
        </p:txBody>
      </p:sp>
      <p:sp>
        <p:nvSpPr>
          <p:cNvPr id="10" name="Freeform 10"/>
          <p:cNvSpPr/>
          <p:nvPr/>
        </p:nvSpPr>
        <p:spPr>
          <a:xfrm>
            <a:off x="16736567" y="4592514"/>
            <a:ext cx="3102866" cy="3118458"/>
          </a:xfrm>
          <a:custGeom>
            <a:avLst/>
            <a:gdLst/>
            <a:ahLst/>
            <a:cxnLst/>
            <a:rect l="l" t="t" r="r" b="b"/>
            <a:pathLst>
              <a:path w="3102866" h="3118458">
                <a:moveTo>
                  <a:pt x="0" y="0"/>
                </a:moveTo>
                <a:lnTo>
                  <a:pt x="3102866" y="0"/>
                </a:lnTo>
                <a:lnTo>
                  <a:pt x="3102866" y="3118458"/>
                </a:lnTo>
                <a:lnTo>
                  <a:pt x="0" y="3118458"/>
                </a:lnTo>
                <a:lnTo>
                  <a:pt x="0" y="0"/>
                </a:lnTo>
                <a:close/>
              </a:path>
            </a:pathLst>
          </a:custGeom>
          <a:blipFill>
            <a:blip r:embed="rId9"/>
            <a:stretch>
              <a:fillRect/>
            </a:stretch>
          </a:blipFill>
        </p:spPr>
        <p:txBody>
          <a:bodyPr/>
          <a:lstStyle/>
          <a:p>
            <a:endParaRPr lang="en-US"/>
          </a:p>
        </p:txBody>
      </p:sp>
      <p:sp>
        <p:nvSpPr>
          <p:cNvPr id="11" name="Freeform 11"/>
          <p:cNvSpPr/>
          <p:nvPr/>
        </p:nvSpPr>
        <p:spPr>
          <a:xfrm rot="-10726236">
            <a:off x="13288786" y="-648443"/>
            <a:ext cx="4156830" cy="1979691"/>
          </a:xfrm>
          <a:custGeom>
            <a:avLst/>
            <a:gdLst/>
            <a:ahLst/>
            <a:cxnLst/>
            <a:rect l="l" t="t" r="r" b="b"/>
            <a:pathLst>
              <a:path w="4156830" h="1979691">
                <a:moveTo>
                  <a:pt x="0" y="0"/>
                </a:moveTo>
                <a:lnTo>
                  <a:pt x="4156830" y="0"/>
                </a:lnTo>
                <a:lnTo>
                  <a:pt x="4156830" y="1979691"/>
                </a:lnTo>
                <a:lnTo>
                  <a:pt x="0" y="1979691"/>
                </a:lnTo>
                <a:lnTo>
                  <a:pt x="0" y="0"/>
                </a:lnTo>
                <a:close/>
              </a:path>
            </a:pathLst>
          </a:custGeom>
          <a:blipFill>
            <a:blip r:embed="rId10"/>
            <a:stretch>
              <a:fillRect/>
            </a:stretch>
          </a:blipFill>
        </p:spPr>
        <p:txBody>
          <a:bodyPr/>
          <a:lstStyle/>
          <a:p>
            <a:endParaRPr lang="en-US"/>
          </a:p>
        </p:txBody>
      </p:sp>
      <p:sp>
        <p:nvSpPr>
          <p:cNvPr id="12" name="Freeform 12"/>
          <p:cNvSpPr/>
          <p:nvPr/>
        </p:nvSpPr>
        <p:spPr>
          <a:xfrm>
            <a:off x="10789271" y="-1202197"/>
            <a:ext cx="2478756" cy="2404393"/>
          </a:xfrm>
          <a:custGeom>
            <a:avLst/>
            <a:gdLst/>
            <a:ahLst/>
            <a:cxnLst/>
            <a:rect l="l" t="t" r="r" b="b"/>
            <a:pathLst>
              <a:path w="2478756" h="2404393">
                <a:moveTo>
                  <a:pt x="0" y="0"/>
                </a:moveTo>
                <a:lnTo>
                  <a:pt x="2478756" y="0"/>
                </a:lnTo>
                <a:lnTo>
                  <a:pt x="2478756" y="2404394"/>
                </a:lnTo>
                <a:lnTo>
                  <a:pt x="0" y="2404394"/>
                </a:lnTo>
                <a:lnTo>
                  <a:pt x="0" y="0"/>
                </a:lnTo>
                <a:close/>
              </a:path>
            </a:pathLst>
          </a:custGeom>
          <a:blipFill>
            <a:blip r:embed="rId11"/>
            <a:stretch>
              <a:fillRect/>
            </a:stretch>
          </a:blipFill>
        </p:spPr>
        <p:txBody>
          <a:bodyPr/>
          <a:lstStyle/>
          <a:p>
            <a:endParaRPr lang="en-US"/>
          </a:p>
        </p:txBody>
      </p:sp>
      <p:sp>
        <p:nvSpPr>
          <p:cNvPr id="13" name="Freeform 13"/>
          <p:cNvSpPr/>
          <p:nvPr/>
        </p:nvSpPr>
        <p:spPr>
          <a:xfrm>
            <a:off x="-778935" y="8261739"/>
            <a:ext cx="3287385" cy="3184654"/>
          </a:xfrm>
          <a:custGeom>
            <a:avLst/>
            <a:gdLst/>
            <a:ahLst/>
            <a:cxnLst/>
            <a:rect l="l" t="t" r="r" b="b"/>
            <a:pathLst>
              <a:path w="3287385" h="3184654">
                <a:moveTo>
                  <a:pt x="0" y="0"/>
                </a:moveTo>
                <a:lnTo>
                  <a:pt x="3287384" y="0"/>
                </a:lnTo>
                <a:lnTo>
                  <a:pt x="3287384" y="3184654"/>
                </a:lnTo>
                <a:lnTo>
                  <a:pt x="0" y="3184654"/>
                </a:lnTo>
                <a:lnTo>
                  <a:pt x="0" y="0"/>
                </a:lnTo>
                <a:close/>
              </a:path>
            </a:pathLst>
          </a:custGeom>
          <a:blipFill>
            <a:blip r:embed="rId12"/>
            <a:stretch>
              <a:fillRect/>
            </a:stretch>
          </a:blipFill>
        </p:spPr>
        <p:txBody>
          <a:bodyPr/>
          <a:lstStyle/>
          <a:p>
            <a:endParaRPr lang="en-US"/>
          </a:p>
        </p:txBody>
      </p:sp>
      <p:sp>
        <p:nvSpPr>
          <p:cNvPr id="14" name="Freeform 14"/>
          <p:cNvSpPr/>
          <p:nvPr/>
        </p:nvSpPr>
        <p:spPr>
          <a:xfrm>
            <a:off x="3083439" y="9151851"/>
            <a:ext cx="4283445" cy="2039991"/>
          </a:xfrm>
          <a:custGeom>
            <a:avLst/>
            <a:gdLst/>
            <a:ahLst/>
            <a:cxnLst/>
            <a:rect l="l" t="t" r="r" b="b"/>
            <a:pathLst>
              <a:path w="4283445" h="2039991">
                <a:moveTo>
                  <a:pt x="0" y="0"/>
                </a:moveTo>
                <a:lnTo>
                  <a:pt x="4283444" y="0"/>
                </a:lnTo>
                <a:lnTo>
                  <a:pt x="4283444" y="2039990"/>
                </a:lnTo>
                <a:lnTo>
                  <a:pt x="0" y="2039990"/>
                </a:lnTo>
                <a:lnTo>
                  <a:pt x="0" y="0"/>
                </a:lnTo>
                <a:close/>
              </a:path>
            </a:pathLst>
          </a:custGeom>
          <a:blipFill>
            <a:blip r:embed="rId10"/>
            <a:stretch>
              <a:fillRect/>
            </a:stretch>
          </a:blipFill>
        </p:spPr>
        <p:txBody>
          <a:bodyPr/>
          <a:lstStyle/>
          <a:p>
            <a:endParaRPr lang="en-US"/>
          </a:p>
        </p:txBody>
      </p:sp>
      <p:sp>
        <p:nvSpPr>
          <p:cNvPr id="15" name="Freeform 15"/>
          <p:cNvSpPr/>
          <p:nvPr/>
        </p:nvSpPr>
        <p:spPr>
          <a:xfrm rot="-8754662">
            <a:off x="5893358" y="-2053103"/>
            <a:ext cx="4176376" cy="3664770"/>
          </a:xfrm>
          <a:custGeom>
            <a:avLst/>
            <a:gdLst/>
            <a:ahLst/>
            <a:cxnLst/>
            <a:rect l="l" t="t" r="r" b="b"/>
            <a:pathLst>
              <a:path w="4176376" h="3664770">
                <a:moveTo>
                  <a:pt x="0" y="0"/>
                </a:moveTo>
                <a:lnTo>
                  <a:pt x="4176376" y="0"/>
                </a:lnTo>
                <a:lnTo>
                  <a:pt x="4176376" y="3664769"/>
                </a:lnTo>
                <a:lnTo>
                  <a:pt x="0" y="3664769"/>
                </a:lnTo>
                <a:lnTo>
                  <a:pt x="0" y="0"/>
                </a:lnTo>
                <a:close/>
              </a:path>
            </a:pathLst>
          </a:custGeom>
          <a:blipFill>
            <a:blip r:embed="rId7"/>
            <a:stretch>
              <a:fillRect/>
            </a:stretch>
          </a:blipFill>
        </p:spPr>
        <p:txBody>
          <a:bodyPr/>
          <a:lstStyle/>
          <a:p>
            <a:endParaRPr lang="en-US"/>
          </a:p>
        </p:txBody>
      </p:sp>
      <p:grpSp>
        <p:nvGrpSpPr>
          <p:cNvPr id="16" name="Group 16"/>
          <p:cNvGrpSpPr/>
          <p:nvPr/>
        </p:nvGrpSpPr>
        <p:grpSpPr>
          <a:xfrm>
            <a:off x="2632863" y="4598768"/>
            <a:ext cx="13022273" cy="1380354"/>
            <a:chOff x="0" y="0"/>
            <a:chExt cx="2990689" cy="317012"/>
          </a:xfrm>
        </p:grpSpPr>
        <p:sp>
          <p:nvSpPr>
            <p:cNvPr id="17" name="Freeform 17"/>
            <p:cNvSpPr/>
            <p:nvPr/>
          </p:nvSpPr>
          <p:spPr>
            <a:xfrm>
              <a:off x="0" y="0"/>
              <a:ext cx="2990689" cy="317012"/>
            </a:xfrm>
            <a:custGeom>
              <a:avLst/>
              <a:gdLst/>
              <a:ahLst/>
              <a:cxnLst/>
              <a:rect l="l" t="t" r="r" b="b"/>
              <a:pathLst>
                <a:path w="2990689" h="317012">
                  <a:moveTo>
                    <a:pt x="8918" y="0"/>
                  </a:moveTo>
                  <a:lnTo>
                    <a:pt x="2981772" y="0"/>
                  </a:lnTo>
                  <a:cubicBezTo>
                    <a:pt x="2986697" y="0"/>
                    <a:pt x="2990689" y="3993"/>
                    <a:pt x="2990689" y="8918"/>
                  </a:cubicBezTo>
                  <a:lnTo>
                    <a:pt x="2990689" y="308094"/>
                  </a:lnTo>
                  <a:cubicBezTo>
                    <a:pt x="2990689" y="313019"/>
                    <a:pt x="2986697" y="317012"/>
                    <a:pt x="2981772" y="317012"/>
                  </a:cubicBezTo>
                  <a:lnTo>
                    <a:pt x="8918" y="317012"/>
                  </a:lnTo>
                  <a:cubicBezTo>
                    <a:pt x="3993" y="317012"/>
                    <a:pt x="0" y="313019"/>
                    <a:pt x="0" y="308094"/>
                  </a:cubicBezTo>
                  <a:lnTo>
                    <a:pt x="0" y="8918"/>
                  </a:lnTo>
                  <a:cubicBezTo>
                    <a:pt x="0" y="3993"/>
                    <a:pt x="3993" y="0"/>
                    <a:pt x="8918" y="0"/>
                  </a:cubicBezTo>
                  <a:close/>
                </a:path>
              </a:pathLst>
            </a:custGeom>
            <a:solidFill>
              <a:srgbClr val="FFE4B4"/>
            </a:solidFill>
          </p:spPr>
          <p:txBody>
            <a:bodyPr/>
            <a:lstStyle/>
            <a:p>
              <a:endParaRPr lang="en-US"/>
            </a:p>
          </p:txBody>
        </p:sp>
        <p:sp>
          <p:nvSpPr>
            <p:cNvPr id="18" name="TextBox 18"/>
            <p:cNvSpPr txBox="1"/>
            <p:nvPr/>
          </p:nvSpPr>
          <p:spPr>
            <a:xfrm>
              <a:off x="0" y="-9525"/>
              <a:ext cx="2990689" cy="326537"/>
            </a:xfrm>
            <a:prstGeom prst="rect">
              <a:avLst/>
            </a:prstGeom>
          </p:spPr>
          <p:txBody>
            <a:bodyPr lIns="50800" tIns="50800" rIns="50800" bIns="50800" rtlCol="0" anchor="ctr"/>
            <a:lstStyle/>
            <a:p>
              <a:pPr algn="ctr">
                <a:lnSpc>
                  <a:spcPts val="979"/>
                </a:lnSpc>
                <a:spcBef>
                  <a:spcPct val="0"/>
                </a:spcBef>
              </a:pPr>
              <a:endParaRPr/>
            </a:p>
          </p:txBody>
        </p:sp>
      </p:grpSp>
      <p:sp>
        <p:nvSpPr>
          <p:cNvPr id="19" name="Freeform 19"/>
          <p:cNvSpPr/>
          <p:nvPr/>
        </p:nvSpPr>
        <p:spPr>
          <a:xfrm>
            <a:off x="201735" y="208215"/>
            <a:ext cx="3740682" cy="1901656"/>
          </a:xfrm>
          <a:custGeom>
            <a:avLst/>
            <a:gdLst/>
            <a:ahLst/>
            <a:cxnLst/>
            <a:rect l="l" t="t" r="r" b="b"/>
            <a:pathLst>
              <a:path w="3740682" h="1901656">
                <a:moveTo>
                  <a:pt x="0" y="0"/>
                </a:moveTo>
                <a:lnTo>
                  <a:pt x="3740682" y="0"/>
                </a:lnTo>
                <a:lnTo>
                  <a:pt x="3740682" y="1901656"/>
                </a:lnTo>
                <a:lnTo>
                  <a:pt x="0" y="1901656"/>
                </a:lnTo>
                <a:lnTo>
                  <a:pt x="0" y="0"/>
                </a:lnTo>
                <a:close/>
              </a:path>
            </a:pathLst>
          </a:custGeom>
          <a:blipFill>
            <a:blip r:embed="rId13"/>
            <a:stretch>
              <a:fillRect/>
            </a:stretch>
          </a:blipFill>
        </p:spPr>
        <p:txBody>
          <a:bodyPr/>
          <a:lstStyle/>
          <a:p>
            <a:endParaRPr lang="en-US"/>
          </a:p>
        </p:txBody>
      </p:sp>
      <p:sp>
        <p:nvSpPr>
          <p:cNvPr id="20" name="Freeform 20"/>
          <p:cNvSpPr/>
          <p:nvPr/>
        </p:nvSpPr>
        <p:spPr>
          <a:xfrm>
            <a:off x="16026450" y="28268"/>
            <a:ext cx="2261550" cy="2261550"/>
          </a:xfrm>
          <a:custGeom>
            <a:avLst/>
            <a:gdLst/>
            <a:ahLst/>
            <a:cxnLst/>
            <a:rect l="l" t="t" r="r" b="b"/>
            <a:pathLst>
              <a:path w="2261550" h="2261550">
                <a:moveTo>
                  <a:pt x="0" y="0"/>
                </a:moveTo>
                <a:lnTo>
                  <a:pt x="2261550" y="0"/>
                </a:lnTo>
                <a:lnTo>
                  <a:pt x="2261550" y="2261550"/>
                </a:lnTo>
                <a:lnTo>
                  <a:pt x="0" y="2261550"/>
                </a:lnTo>
                <a:lnTo>
                  <a:pt x="0" y="0"/>
                </a:lnTo>
                <a:close/>
              </a:path>
            </a:pathLst>
          </a:custGeom>
          <a:blipFill>
            <a:blip r:embed="rId14"/>
            <a:stretch>
              <a:fillRect/>
            </a:stretch>
          </a:blipFill>
        </p:spPr>
        <p:txBody>
          <a:bodyPr/>
          <a:lstStyle/>
          <a:p>
            <a:endParaRPr lang="en-US"/>
          </a:p>
        </p:txBody>
      </p:sp>
      <p:sp>
        <p:nvSpPr>
          <p:cNvPr id="21" name="TextBox 21"/>
          <p:cNvSpPr txBox="1"/>
          <p:nvPr/>
        </p:nvSpPr>
        <p:spPr>
          <a:xfrm>
            <a:off x="4842733" y="6026002"/>
            <a:ext cx="8602534" cy="843777"/>
          </a:xfrm>
          <a:prstGeom prst="rect">
            <a:avLst/>
          </a:prstGeom>
        </p:spPr>
        <p:txBody>
          <a:bodyPr lIns="0" tIns="0" rIns="0" bIns="0" rtlCol="0" anchor="t">
            <a:spAutoFit/>
          </a:bodyPr>
          <a:lstStyle/>
          <a:p>
            <a:pPr marL="0" lvl="0" indent="0" algn="ctr">
              <a:lnSpc>
                <a:spcPts val="5729"/>
              </a:lnSpc>
            </a:pPr>
            <a:r>
              <a:rPr lang="en-US" sz="4373" spc="389">
                <a:solidFill>
                  <a:srgbClr val="404040"/>
                </a:solidFill>
                <a:latin typeface="Agrandir Medium"/>
              </a:rPr>
              <a:t>TOOLKIT</a:t>
            </a:r>
          </a:p>
        </p:txBody>
      </p:sp>
      <p:sp>
        <p:nvSpPr>
          <p:cNvPr id="22" name="TextBox 22"/>
          <p:cNvSpPr txBox="1"/>
          <p:nvPr/>
        </p:nvSpPr>
        <p:spPr>
          <a:xfrm>
            <a:off x="469988" y="3570117"/>
            <a:ext cx="17348023" cy="3092086"/>
          </a:xfrm>
          <a:prstGeom prst="rect">
            <a:avLst/>
          </a:prstGeom>
        </p:spPr>
        <p:txBody>
          <a:bodyPr lIns="0" tIns="0" rIns="0" bIns="0" rtlCol="0" anchor="t">
            <a:spAutoFit/>
          </a:bodyPr>
          <a:lstStyle/>
          <a:p>
            <a:pPr marL="0" lvl="0" indent="0" algn="ctr">
              <a:lnSpc>
                <a:spcPts val="24976"/>
              </a:lnSpc>
              <a:spcBef>
                <a:spcPct val="0"/>
              </a:spcBef>
            </a:pPr>
            <a:r>
              <a:rPr lang="en-US" sz="19065">
                <a:solidFill>
                  <a:srgbClr val="404040"/>
                </a:solidFill>
                <a:latin typeface="Hibernate"/>
              </a:rPr>
              <a:t>WEEK OF THE YOUNG CHILD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0429" r="-70429"/>
            </a:stretch>
          </a:blipFill>
        </p:spPr>
        <p:txBody>
          <a:bodyPr/>
          <a:lstStyle/>
          <a:p>
            <a:endParaRPr lang="en-US"/>
          </a:p>
        </p:txBody>
      </p:sp>
      <p:grpSp>
        <p:nvGrpSpPr>
          <p:cNvPr id="3" name="Group 3"/>
          <p:cNvGrpSpPr/>
          <p:nvPr/>
        </p:nvGrpSpPr>
        <p:grpSpPr>
          <a:xfrm>
            <a:off x="2973535" y="3603782"/>
            <a:ext cx="12340930" cy="5112705"/>
            <a:chOff x="0" y="0"/>
            <a:chExt cx="3250286" cy="1346556"/>
          </a:xfrm>
        </p:grpSpPr>
        <p:sp>
          <p:nvSpPr>
            <p:cNvPr id="4" name="Freeform 4"/>
            <p:cNvSpPr/>
            <p:nvPr/>
          </p:nvSpPr>
          <p:spPr>
            <a:xfrm>
              <a:off x="0" y="0"/>
              <a:ext cx="3250286" cy="1346556"/>
            </a:xfrm>
            <a:custGeom>
              <a:avLst/>
              <a:gdLst/>
              <a:ahLst/>
              <a:cxnLst/>
              <a:rect l="l" t="t" r="r" b="b"/>
              <a:pathLst>
                <a:path w="3250286" h="1346556">
                  <a:moveTo>
                    <a:pt x="31994" y="0"/>
                  </a:moveTo>
                  <a:lnTo>
                    <a:pt x="3218292" y="0"/>
                  </a:lnTo>
                  <a:cubicBezTo>
                    <a:pt x="3235962" y="0"/>
                    <a:pt x="3250286" y="14324"/>
                    <a:pt x="3250286" y="31994"/>
                  </a:cubicBezTo>
                  <a:lnTo>
                    <a:pt x="3250286" y="1314562"/>
                  </a:lnTo>
                  <a:cubicBezTo>
                    <a:pt x="3250286" y="1332232"/>
                    <a:pt x="3235962" y="1346556"/>
                    <a:pt x="3218292" y="1346556"/>
                  </a:cubicBezTo>
                  <a:lnTo>
                    <a:pt x="31994" y="1346556"/>
                  </a:lnTo>
                  <a:cubicBezTo>
                    <a:pt x="14324" y="1346556"/>
                    <a:pt x="0" y="1332232"/>
                    <a:pt x="0" y="1314562"/>
                  </a:cubicBezTo>
                  <a:lnTo>
                    <a:pt x="0" y="31994"/>
                  </a:lnTo>
                  <a:cubicBezTo>
                    <a:pt x="0" y="14324"/>
                    <a:pt x="14324" y="0"/>
                    <a:pt x="31994" y="0"/>
                  </a:cubicBezTo>
                  <a:close/>
                </a:path>
              </a:pathLst>
            </a:custGeom>
            <a:solidFill>
              <a:srgbClr val="B8CDDB"/>
            </a:solidFill>
          </p:spPr>
          <p:txBody>
            <a:bodyPr/>
            <a:lstStyle/>
            <a:p>
              <a:endParaRPr lang="en-US"/>
            </a:p>
          </p:txBody>
        </p:sp>
        <p:sp>
          <p:nvSpPr>
            <p:cNvPr id="5" name="TextBox 5"/>
            <p:cNvSpPr txBox="1"/>
            <p:nvPr/>
          </p:nvSpPr>
          <p:spPr>
            <a:xfrm>
              <a:off x="0" y="9525"/>
              <a:ext cx="3250286" cy="1337031"/>
            </a:xfrm>
            <a:prstGeom prst="rect">
              <a:avLst/>
            </a:prstGeom>
          </p:spPr>
          <p:txBody>
            <a:bodyPr lIns="50800" tIns="50800" rIns="50800" bIns="50800" rtlCol="0" anchor="ctr"/>
            <a:lstStyle/>
            <a:p>
              <a:pPr algn="ctr">
                <a:lnSpc>
                  <a:spcPts val="2898"/>
                </a:lnSpc>
              </a:pPr>
              <a:endParaRPr/>
            </a:p>
          </p:txBody>
        </p:sp>
      </p:grpSp>
      <p:sp>
        <p:nvSpPr>
          <p:cNvPr id="6" name="Freeform 6"/>
          <p:cNvSpPr/>
          <p:nvPr/>
        </p:nvSpPr>
        <p:spPr>
          <a:xfrm>
            <a:off x="16323134" y="8156869"/>
            <a:ext cx="2436684" cy="2692468"/>
          </a:xfrm>
          <a:custGeom>
            <a:avLst/>
            <a:gdLst/>
            <a:ahLst/>
            <a:cxnLst/>
            <a:rect l="l" t="t" r="r" b="b"/>
            <a:pathLst>
              <a:path w="2436684" h="2692468">
                <a:moveTo>
                  <a:pt x="0" y="0"/>
                </a:moveTo>
                <a:lnTo>
                  <a:pt x="2436684" y="0"/>
                </a:lnTo>
                <a:lnTo>
                  <a:pt x="2436684" y="2692469"/>
                </a:lnTo>
                <a:lnTo>
                  <a:pt x="0" y="2692469"/>
                </a:lnTo>
                <a:lnTo>
                  <a:pt x="0" y="0"/>
                </a:lnTo>
                <a:close/>
              </a:path>
            </a:pathLst>
          </a:custGeom>
          <a:blipFill>
            <a:blip r:embed="rId3"/>
            <a:stretch>
              <a:fillRect/>
            </a:stretch>
          </a:blipFill>
        </p:spPr>
        <p:txBody>
          <a:bodyPr/>
          <a:lstStyle/>
          <a:p>
            <a:endParaRPr lang="en-US"/>
          </a:p>
        </p:txBody>
      </p:sp>
      <p:sp>
        <p:nvSpPr>
          <p:cNvPr id="7" name="Freeform 7"/>
          <p:cNvSpPr/>
          <p:nvPr/>
        </p:nvSpPr>
        <p:spPr>
          <a:xfrm>
            <a:off x="-1042374" y="6834162"/>
            <a:ext cx="2429181" cy="4015176"/>
          </a:xfrm>
          <a:custGeom>
            <a:avLst/>
            <a:gdLst/>
            <a:ahLst/>
            <a:cxnLst/>
            <a:rect l="l" t="t" r="r" b="b"/>
            <a:pathLst>
              <a:path w="2429181" h="4015176">
                <a:moveTo>
                  <a:pt x="0" y="0"/>
                </a:moveTo>
                <a:lnTo>
                  <a:pt x="2429182" y="0"/>
                </a:lnTo>
                <a:lnTo>
                  <a:pt x="2429182" y="4015176"/>
                </a:lnTo>
                <a:lnTo>
                  <a:pt x="0" y="4015176"/>
                </a:lnTo>
                <a:lnTo>
                  <a:pt x="0" y="0"/>
                </a:lnTo>
                <a:close/>
              </a:path>
            </a:pathLst>
          </a:custGeom>
          <a:blipFill>
            <a:blip r:embed="rId4"/>
            <a:stretch>
              <a:fillRect/>
            </a:stretch>
          </a:blipFill>
        </p:spPr>
        <p:txBody>
          <a:bodyPr/>
          <a:lstStyle/>
          <a:p>
            <a:endParaRPr lang="en-US"/>
          </a:p>
        </p:txBody>
      </p:sp>
      <p:sp>
        <p:nvSpPr>
          <p:cNvPr id="8" name="Freeform 8"/>
          <p:cNvSpPr/>
          <p:nvPr/>
        </p:nvSpPr>
        <p:spPr>
          <a:xfrm>
            <a:off x="16323134" y="-425331"/>
            <a:ext cx="2478756" cy="2404393"/>
          </a:xfrm>
          <a:custGeom>
            <a:avLst/>
            <a:gdLst/>
            <a:ahLst/>
            <a:cxnLst/>
            <a:rect l="l" t="t" r="r" b="b"/>
            <a:pathLst>
              <a:path w="2478756" h="2404393">
                <a:moveTo>
                  <a:pt x="0" y="0"/>
                </a:moveTo>
                <a:lnTo>
                  <a:pt x="2478756" y="0"/>
                </a:lnTo>
                <a:lnTo>
                  <a:pt x="2478756" y="2404393"/>
                </a:lnTo>
                <a:lnTo>
                  <a:pt x="0" y="2404393"/>
                </a:lnTo>
                <a:lnTo>
                  <a:pt x="0" y="0"/>
                </a:lnTo>
                <a:close/>
              </a:path>
            </a:pathLst>
          </a:custGeom>
          <a:blipFill>
            <a:blip r:embed="rId5"/>
            <a:stretch>
              <a:fillRect/>
            </a:stretch>
          </a:blipFill>
        </p:spPr>
        <p:txBody>
          <a:bodyPr/>
          <a:lstStyle/>
          <a:p>
            <a:endParaRPr lang="en-US"/>
          </a:p>
        </p:txBody>
      </p:sp>
      <p:sp>
        <p:nvSpPr>
          <p:cNvPr id="9" name="Freeform 9"/>
          <p:cNvSpPr/>
          <p:nvPr/>
        </p:nvSpPr>
        <p:spPr>
          <a:xfrm>
            <a:off x="-1214591" y="-1246789"/>
            <a:ext cx="3669227" cy="4550979"/>
          </a:xfrm>
          <a:custGeom>
            <a:avLst/>
            <a:gdLst/>
            <a:ahLst/>
            <a:cxnLst/>
            <a:rect l="l" t="t" r="r" b="b"/>
            <a:pathLst>
              <a:path w="3669227" h="4550979">
                <a:moveTo>
                  <a:pt x="0" y="0"/>
                </a:moveTo>
                <a:lnTo>
                  <a:pt x="3669227" y="0"/>
                </a:lnTo>
                <a:lnTo>
                  <a:pt x="3669227" y="4550978"/>
                </a:lnTo>
                <a:lnTo>
                  <a:pt x="0" y="4550978"/>
                </a:lnTo>
                <a:lnTo>
                  <a:pt x="0" y="0"/>
                </a:lnTo>
                <a:close/>
              </a:path>
            </a:pathLst>
          </a:custGeom>
          <a:blipFill>
            <a:blip r:embed="rId6"/>
            <a:stretch>
              <a:fillRect/>
            </a:stretch>
          </a:blipFill>
        </p:spPr>
        <p:txBody>
          <a:bodyPr/>
          <a:lstStyle/>
          <a:p>
            <a:endParaRPr lang="en-US"/>
          </a:p>
        </p:txBody>
      </p:sp>
      <p:sp>
        <p:nvSpPr>
          <p:cNvPr id="10" name="TextBox 10"/>
          <p:cNvSpPr txBox="1"/>
          <p:nvPr/>
        </p:nvSpPr>
        <p:spPr>
          <a:xfrm>
            <a:off x="5148828" y="762402"/>
            <a:ext cx="7990345" cy="2280920"/>
          </a:xfrm>
          <a:prstGeom prst="rect">
            <a:avLst/>
          </a:prstGeom>
        </p:spPr>
        <p:txBody>
          <a:bodyPr lIns="0" tIns="0" rIns="0" bIns="0" rtlCol="0" anchor="t">
            <a:spAutoFit/>
          </a:bodyPr>
          <a:lstStyle/>
          <a:p>
            <a:pPr marL="0" lvl="0" indent="0" algn="ctr">
              <a:lnSpc>
                <a:spcPts val="18340"/>
              </a:lnSpc>
              <a:spcBef>
                <a:spcPct val="0"/>
              </a:spcBef>
            </a:pPr>
            <a:r>
              <a:rPr lang="en-US" sz="14000">
                <a:solidFill>
                  <a:srgbClr val="404040"/>
                </a:solidFill>
                <a:latin typeface="Hibernate"/>
              </a:rPr>
              <a:t>INTRODUCTION</a:t>
            </a:r>
          </a:p>
        </p:txBody>
      </p:sp>
      <p:sp>
        <p:nvSpPr>
          <p:cNvPr id="11" name="TextBox 11"/>
          <p:cNvSpPr txBox="1"/>
          <p:nvPr/>
        </p:nvSpPr>
        <p:spPr>
          <a:xfrm>
            <a:off x="4073357" y="3875575"/>
            <a:ext cx="10141285" cy="3496945"/>
          </a:xfrm>
          <a:prstGeom prst="rect">
            <a:avLst/>
          </a:prstGeom>
        </p:spPr>
        <p:txBody>
          <a:bodyPr lIns="0" tIns="0" rIns="0" bIns="0" rtlCol="0" anchor="t">
            <a:spAutoFit/>
          </a:bodyPr>
          <a:lstStyle/>
          <a:p>
            <a:pPr algn="ctr">
              <a:lnSpc>
                <a:spcPts val="3080"/>
              </a:lnSpc>
            </a:pPr>
            <a:r>
              <a:rPr lang="en-US" sz="2200">
                <a:solidFill>
                  <a:srgbClr val="404040"/>
                </a:solidFill>
                <a:latin typeface="Montserrat Medium"/>
              </a:rPr>
              <a:t>The Week of the Young Child® is an annual celebration sponsored by the National Association for the Education of Young Children (NAEYC), the world's largest early childhood education association, with nearly 60,000 members and a network of 51 Affiliates. </a:t>
            </a:r>
          </a:p>
          <a:p>
            <a:pPr algn="ctr">
              <a:lnSpc>
                <a:spcPts val="3080"/>
              </a:lnSpc>
            </a:pPr>
            <a:endParaRPr lang="en-US" sz="2200">
              <a:solidFill>
                <a:srgbClr val="404040"/>
              </a:solidFill>
              <a:latin typeface="Montserrat Medium"/>
            </a:endParaRPr>
          </a:p>
          <a:p>
            <a:pPr algn="ctr">
              <a:lnSpc>
                <a:spcPts val="3080"/>
              </a:lnSpc>
              <a:spcBef>
                <a:spcPct val="0"/>
              </a:spcBef>
            </a:pPr>
            <a:r>
              <a:rPr lang="en-US" sz="2200">
                <a:solidFill>
                  <a:srgbClr val="404040"/>
                </a:solidFill>
                <a:latin typeface="Montserrat Medium"/>
              </a:rPr>
              <a:t>The purpose of the Week of the Young Child® is to focus public attention on the needs of young children and their families and to recognize the early childhood programs and services that meet those needs.</a:t>
            </a:r>
          </a:p>
        </p:txBody>
      </p:sp>
      <p:sp>
        <p:nvSpPr>
          <p:cNvPr id="12" name="Freeform 12"/>
          <p:cNvSpPr/>
          <p:nvPr/>
        </p:nvSpPr>
        <p:spPr>
          <a:xfrm>
            <a:off x="17073409" y="3135912"/>
            <a:ext cx="2429181" cy="4015176"/>
          </a:xfrm>
          <a:custGeom>
            <a:avLst/>
            <a:gdLst/>
            <a:ahLst/>
            <a:cxnLst/>
            <a:rect l="l" t="t" r="r" b="b"/>
            <a:pathLst>
              <a:path w="2429181" h="4015176">
                <a:moveTo>
                  <a:pt x="0" y="0"/>
                </a:moveTo>
                <a:lnTo>
                  <a:pt x="2429182" y="0"/>
                </a:lnTo>
                <a:lnTo>
                  <a:pt x="2429182" y="4015176"/>
                </a:lnTo>
                <a:lnTo>
                  <a:pt x="0" y="4015176"/>
                </a:lnTo>
                <a:lnTo>
                  <a:pt x="0" y="0"/>
                </a:lnTo>
                <a:close/>
              </a:path>
            </a:pathLst>
          </a:custGeom>
          <a:blipFill>
            <a:blip r:embed="rId4"/>
            <a:stretch>
              <a:fillRect/>
            </a:stretch>
          </a:blipFill>
        </p:spPr>
        <p:txBody>
          <a:bodyPr/>
          <a:lstStyle/>
          <a:p>
            <a:endParaRPr lang="en-US"/>
          </a:p>
        </p:txBody>
      </p:sp>
      <p:sp>
        <p:nvSpPr>
          <p:cNvPr id="13" name="TextBox 13"/>
          <p:cNvSpPr txBox="1"/>
          <p:nvPr/>
        </p:nvSpPr>
        <p:spPr>
          <a:xfrm>
            <a:off x="249738" y="9888062"/>
            <a:ext cx="5701639" cy="216719"/>
          </a:xfrm>
          <a:prstGeom prst="rect">
            <a:avLst/>
          </a:prstGeom>
        </p:spPr>
        <p:txBody>
          <a:bodyPr lIns="0" tIns="0" rIns="0" bIns="0" rtlCol="0" anchor="t">
            <a:spAutoFit/>
          </a:bodyPr>
          <a:lstStyle/>
          <a:p>
            <a:pPr>
              <a:lnSpc>
                <a:spcPts val="1731"/>
              </a:lnSpc>
              <a:spcBef>
                <a:spcPct val="0"/>
              </a:spcBef>
            </a:pPr>
            <a:r>
              <a:rPr lang="en-US" sz="1236">
                <a:solidFill>
                  <a:srgbClr val="404040"/>
                </a:solidFill>
                <a:latin typeface="Montserrat Medium"/>
              </a:rPr>
              <a:t>https://www.naeyc.org/events/woyc</a:t>
            </a:r>
          </a:p>
        </p:txBody>
      </p:sp>
      <p:sp>
        <p:nvSpPr>
          <p:cNvPr id="14" name="TextBox 14"/>
          <p:cNvSpPr txBox="1"/>
          <p:nvPr/>
        </p:nvSpPr>
        <p:spPr>
          <a:xfrm>
            <a:off x="3857122" y="7643324"/>
            <a:ext cx="10573756" cy="763270"/>
          </a:xfrm>
          <a:prstGeom prst="rect">
            <a:avLst/>
          </a:prstGeom>
        </p:spPr>
        <p:txBody>
          <a:bodyPr lIns="0" tIns="0" rIns="0" bIns="0" rtlCol="0" anchor="t">
            <a:spAutoFit/>
          </a:bodyPr>
          <a:lstStyle/>
          <a:p>
            <a:pPr marL="0" lvl="0" indent="0" algn="ctr">
              <a:lnSpc>
                <a:spcPts val="3080"/>
              </a:lnSpc>
              <a:spcBef>
                <a:spcPct val="0"/>
              </a:spcBef>
            </a:pPr>
            <a:r>
              <a:rPr lang="en-US" sz="2200">
                <a:solidFill>
                  <a:srgbClr val="404040"/>
                </a:solidFill>
                <a:latin typeface="Montserrat Medium"/>
              </a:rPr>
              <a:t>NAEYC invites you to celebrate and shine a spotlight on your classroom, advocacy, and family engagement activities via their social channels.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0429" r="-70429"/>
            </a:stretch>
          </a:blipFill>
        </p:spPr>
        <p:txBody>
          <a:bodyPr/>
          <a:lstStyle/>
          <a:p>
            <a:endParaRPr lang="en-US"/>
          </a:p>
        </p:txBody>
      </p:sp>
      <p:sp>
        <p:nvSpPr>
          <p:cNvPr id="3" name="AutoShape 3"/>
          <p:cNvSpPr/>
          <p:nvPr/>
        </p:nvSpPr>
        <p:spPr>
          <a:xfrm>
            <a:off x="-886757" y="4942635"/>
            <a:ext cx="20061513" cy="0"/>
          </a:xfrm>
          <a:prstGeom prst="line">
            <a:avLst/>
          </a:prstGeom>
          <a:ln w="28575" cap="flat">
            <a:solidFill>
              <a:srgbClr val="525252"/>
            </a:solidFill>
            <a:prstDash val="solid"/>
            <a:headEnd type="none" w="sm" len="sm"/>
            <a:tailEnd type="none" w="sm" len="sm"/>
          </a:ln>
        </p:spPr>
        <p:txBody>
          <a:bodyPr/>
          <a:lstStyle/>
          <a:p>
            <a:endParaRPr lang="en-US"/>
          </a:p>
        </p:txBody>
      </p:sp>
      <p:sp>
        <p:nvSpPr>
          <p:cNvPr id="4" name="Freeform 4"/>
          <p:cNvSpPr/>
          <p:nvPr/>
        </p:nvSpPr>
        <p:spPr>
          <a:xfrm>
            <a:off x="16027349" y="8292256"/>
            <a:ext cx="3020519" cy="2793980"/>
          </a:xfrm>
          <a:custGeom>
            <a:avLst/>
            <a:gdLst/>
            <a:ahLst/>
            <a:cxnLst/>
            <a:rect l="l" t="t" r="r" b="b"/>
            <a:pathLst>
              <a:path w="3020519" h="2793980">
                <a:moveTo>
                  <a:pt x="0" y="0"/>
                </a:moveTo>
                <a:lnTo>
                  <a:pt x="3020519" y="0"/>
                </a:lnTo>
                <a:lnTo>
                  <a:pt x="3020519" y="2793980"/>
                </a:lnTo>
                <a:lnTo>
                  <a:pt x="0" y="2793980"/>
                </a:lnTo>
                <a:lnTo>
                  <a:pt x="0" y="0"/>
                </a:lnTo>
                <a:close/>
              </a:path>
            </a:pathLst>
          </a:custGeom>
          <a:blipFill>
            <a:blip r:embed="rId3"/>
            <a:stretch>
              <a:fillRect/>
            </a:stretch>
          </a:blipFill>
        </p:spPr>
        <p:txBody>
          <a:bodyPr/>
          <a:lstStyle/>
          <a:p>
            <a:endParaRPr lang="en-US"/>
          </a:p>
        </p:txBody>
      </p:sp>
      <p:sp>
        <p:nvSpPr>
          <p:cNvPr id="5" name="Freeform 5"/>
          <p:cNvSpPr/>
          <p:nvPr/>
        </p:nvSpPr>
        <p:spPr>
          <a:xfrm rot="2523674">
            <a:off x="8574628" y="8547243"/>
            <a:ext cx="3966278" cy="3822501"/>
          </a:xfrm>
          <a:custGeom>
            <a:avLst/>
            <a:gdLst/>
            <a:ahLst/>
            <a:cxnLst/>
            <a:rect l="l" t="t" r="r" b="b"/>
            <a:pathLst>
              <a:path w="3966278" h="3822501">
                <a:moveTo>
                  <a:pt x="0" y="0"/>
                </a:moveTo>
                <a:lnTo>
                  <a:pt x="3966278" y="0"/>
                </a:lnTo>
                <a:lnTo>
                  <a:pt x="3966278" y="3822501"/>
                </a:lnTo>
                <a:lnTo>
                  <a:pt x="0" y="3822501"/>
                </a:lnTo>
                <a:lnTo>
                  <a:pt x="0" y="0"/>
                </a:lnTo>
                <a:close/>
              </a:path>
            </a:pathLst>
          </a:custGeom>
          <a:blipFill>
            <a:blip r:embed="rId4"/>
            <a:stretch>
              <a:fillRect/>
            </a:stretch>
          </a:blipFill>
        </p:spPr>
        <p:txBody>
          <a:bodyPr/>
          <a:lstStyle/>
          <a:p>
            <a:endParaRPr lang="en-US"/>
          </a:p>
        </p:txBody>
      </p:sp>
      <p:sp>
        <p:nvSpPr>
          <p:cNvPr id="6" name="Freeform 6"/>
          <p:cNvSpPr/>
          <p:nvPr/>
        </p:nvSpPr>
        <p:spPr>
          <a:xfrm>
            <a:off x="3083439" y="9151851"/>
            <a:ext cx="4283445" cy="2039991"/>
          </a:xfrm>
          <a:custGeom>
            <a:avLst/>
            <a:gdLst/>
            <a:ahLst/>
            <a:cxnLst/>
            <a:rect l="l" t="t" r="r" b="b"/>
            <a:pathLst>
              <a:path w="4283445" h="2039991">
                <a:moveTo>
                  <a:pt x="0" y="0"/>
                </a:moveTo>
                <a:lnTo>
                  <a:pt x="4283444" y="0"/>
                </a:lnTo>
                <a:lnTo>
                  <a:pt x="4283444" y="2039990"/>
                </a:lnTo>
                <a:lnTo>
                  <a:pt x="0" y="2039990"/>
                </a:lnTo>
                <a:lnTo>
                  <a:pt x="0" y="0"/>
                </a:lnTo>
                <a:close/>
              </a:path>
            </a:pathLst>
          </a:custGeom>
          <a:blipFill>
            <a:blip r:embed="rId5"/>
            <a:stretch>
              <a:fillRect/>
            </a:stretch>
          </a:blipFill>
        </p:spPr>
        <p:txBody>
          <a:bodyPr/>
          <a:lstStyle/>
          <a:p>
            <a:endParaRPr lang="en-US"/>
          </a:p>
        </p:txBody>
      </p:sp>
      <p:sp>
        <p:nvSpPr>
          <p:cNvPr id="7" name="Freeform 7"/>
          <p:cNvSpPr/>
          <p:nvPr/>
        </p:nvSpPr>
        <p:spPr>
          <a:xfrm>
            <a:off x="-886757" y="-2855618"/>
            <a:ext cx="4468392" cy="4367853"/>
          </a:xfrm>
          <a:custGeom>
            <a:avLst/>
            <a:gdLst/>
            <a:ahLst/>
            <a:cxnLst/>
            <a:rect l="l" t="t" r="r" b="b"/>
            <a:pathLst>
              <a:path w="4468392" h="4367853">
                <a:moveTo>
                  <a:pt x="0" y="0"/>
                </a:moveTo>
                <a:lnTo>
                  <a:pt x="4468392" y="0"/>
                </a:lnTo>
                <a:lnTo>
                  <a:pt x="4468392" y="4367853"/>
                </a:lnTo>
                <a:lnTo>
                  <a:pt x="0" y="4367853"/>
                </a:lnTo>
                <a:lnTo>
                  <a:pt x="0" y="0"/>
                </a:lnTo>
                <a:close/>
              </a:path>
            </a:pathLst>
          </a:custGeom>
          <a:blipFill>
            <a:blip r:embed="rId6"/>
            <a:stretch>
              <a:fillRect/>
            </a:stretch>
          </a:blipFill>
        </p:spPr>
        <p:txBody>
          <a:bodyPr/>
          <a:lstStyle/>
          <a:p>
            <a:endParaRPr lang="en-US"/>
          </a:p>
        </p:txBody>
      </p:sp>
      <p:sp>
        <p:nvSpPr>
          <p:cNvPr id="8" name="Freeform 8"/>
          <p:cNvSpPr/>
          <p:nvPr/>
        </p:nvSpPr>
        <p:spPr>
          <a:xfrm>
            <a:off x="12518487" y="-1606223"/>
            <a:ext cx="3102866" cy="3118458"/>
          </a:xfrm>
          <a:custGeom>
            <a:avLst/>
            <a:gdLst/>
            <a:ahLst/>
            <a:cxnLst/>
            <a:rect l="l" t="t" r="r" b="b"/>
            <a:pathLst>
              <a:path w="3102866" h="3118458">
                <a:moveTo>
                  <a:pt x="0" y="0"/>
                </a:moveTo>
                <a:lnTo>
                  <a:pt x="3102866" y="0"/>
                </a:lnTo>
                <a:lnTo>
                  <a:pt x="3102866" y="3118458"/>
                </a:lnTo>
                <a:lnTo>
                  <a:pt x="0" y="3118458"/>
                </a:lnTo>
                <a:lnTo>
                  <a:pt x="0" y="0"/>
                </a:lnTo>
                <a:close/>
              </a:path>
            </a:pathLst>
          </a:custGeom>
          <a:blipFill>
            <a:blip r:embed="rId7"/>
            <a:stretch>
              <a:fillRect/>
            </a:stretch>
          </a:blipFill>
        </p:spPr>
        <p:txBody>
          <a:bodyPr/>
          <a:lstStyle/>
          <a:p>
            <a:endParaRPr lang="en-US"/>
          </a:p>
        </p:txBody>
      </p:sp>
      <p:sp>
        <p:nvSpPr>
          <p:cNvPr id="9" name="Freeform 9"/>
          <p:cNvSpPr/>
          <p:nvPr/>
        </p:nvSpPr>
        <p:spPr>
          <a:xfrm rot="-10800000">
            <a:off x="16027349" y="-1201274"/>
            <a:ext cx="4270056" cy="3746974"/>
          </a:xfrm>
          <a:custGeom>
            <a:avLst/>
            <a:gdLst/>
            <a:ahLst/>
            <a:cxnLst/>
            <a:rect l="l" t="t" r="r" b="b"/>
            <a:pathLst>
              <a:path w="4270056" h="3746974">
                <a:moveTo>
                  <a:pt x="0" y="0"/>
                </a:moveTo>
                <a:lnTo>
                  <a:pt x="4270055" y="0"/>
                </a:lnTo>
                <a:lnTo>
                  <a:pt x="4270055" y="3746974"/>
                </a:lnTo>
                <a:lnTo>
                  <a:pt x="0" y="3746974"/>
                </a:lnTo>
                <a:lnTo>
                  <a:pt x="0" y="0"/>
                </a:lnTo>
                <a:close/>
              </a:path>
            </a:pathLst>
          </a:custGeom>
          <a:blipFill>
            <a:blip r:embed="rId8"/>
            <a:stretch>
              <a:fillRect/>
            </a:stretch>
          </a:blipFill>
        </p:spPr>
        <p:txBody>
          <a:bodyPr/>
          <a:lstStyle/>
          <a:p>
            <a:endParaRPr lang="en-US"/>
          </a:p>
        </p:txBody>
      </p:sp>
      <p:sp>
        <p:nvSpPr>
          <p:cNvPr id="10" name="TextBox 10"/>
          <p:cNvSpPr txBox="1"/>
          <p:nvPr/>
        </p:nvSpPr>
        <p:spPr>
          <a:xfrm>
            <a:off x="1680767" y="835253"/>
            <a:ext cx="14246980" cy="3646805"/>
          </a:xfrm>
          <a:prstGeom prst="rect">
            <a:avLst/>
          </a:prstGeom>
        </p:spPr>
        <p:txBody>
          <a:bodyPr lIns="0" tIns="0" rIns="0" bIns="0" rtlCol="0" anchor="t">
            <a:spAutoFit/>
          </a:bodyPr>
          <a:lstStyle/>
          <a:p>
            <a:pPr algn="ctr">
              <a:lnSpc>
                <a:spcPts val="18340"/>
              </a:lnSpc>
            </a:pPr>
            <a:r>
              <a:rPr lang="en-US" sz="14000">
                <a:solidFill>
                  <a:srgbClr val="404040"/>
                </a:solidFill>
                <a:latin typeface="Hibernate"/>
              </a:rPr>
              <a:t>WOYC ACTIVITY RESOURCES</a:t>
            </a:r>
          </a:p>
          <a:p>
            <a:pPr marL="0" lvl="0" indent="0" algn="ctr">
              <a:lnSpc>
                <a:spcPts val="10480"/>
              </a:lnSpc>
              <a:spcBef>
                <a:spcPct val="0"/>
              </a:spcBef>
            </a:pPr>
            <a:r>
              <a:rPr lang="en-US" sz="8000">
                <a:solidFill>
                  <a:srgbClr val="404040"/>
                </a:solidFill>
                <a:latin typeface="Hibernate"/>
              </a:rPr>
              <a:t>SEMANA DEL NIÑO PEQUEÑO ACTIVIDAD Y RERECURSOS</a:t>
            </a:r>
          </a:p>
        </p:txBody>
      </p:sp>
      <p:grpSp>
        <p:nvGrpSpPr>
          <p:cNvPr id="11" name="Group 11"/>
          <p:cNvGrpSpPr/>
          <p:nvPr/>
        </p:nvGrpSpPr>
        <p:grpSpPr>
          <a:xfrm>
            <a:off x="4723105" y="4691607"/>
            <a:ext cx="502056" cy="502056"/>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525252"/>
            </a:solidFill>
            <a:ln cap="sq">
              <a:noFill/>
              <a:prstDash val="solid"/>
              <a:miter/>
            </a:ln>
          </p:spPr>
          <p:txBody>
            <a:bodyPr/>
            <a:lstStyle/>
            <a:p>
              <a:endParaRPr lang="en-US"/>
            </a:p>
          </p:txBody>
        </p:sp>
        <p:sp>
          <p:nvSpPr>
            <p:cNvPr id="13" name="TextBox 13"/>
            <p:cNvSpPr txBox="1"/>
            <p:nvPr/>
          </p:nvSpPr>
          <p:spPr>
            <a:xfrm>
              <a:off x="127000" y="165100"/>
              <a:ext cx="558800" cy="520700"/>
            </a:xfrm>
            <a:prstGeom prst="rect">
              <a:avLst/>
            </a:prstGeom>
          </p:spPr>
          <p:txBody>
            <a:bodyPr lIns="50800" tIns="50800" rIns="50800" bIns="50800" rtlCol="0" anchor="ctr"/>
            <a:lstStyle/>
            <a:p>
              <a:pPr marL="0" lvl="0" indent="0" algn="ctr">
                <a:lnSpc>
                  <a:spcPts val="2266"/>
                </a:lnSpc>
                <a:spcBef>
                  <a:spcPct val="0"/>
                </a:spcBef>
              </a:pPr>
              <a:endParaRPr/>
            </a:p>
          </p:txBody>
        </p:sp>
      </p:grpSp>
      <p:sp>
        <p:nvSpPr>
          <p:cNvPr id="14" name="TextBox 14"/>
          <p:cNvSpPr txBox="1"/>
          <p:nvPr/>
        </p:nvSpPr>
        <p:spPr>
          <a:xfrm>
            <a:off x="3951557" y="5474209"/>
            <a:ext cx="2197323" cy="2688845"/>
          </a:xfrm>
          <a:prstGeom prst="rect">
            <a:avLst/>
          </a:prstGeom>
        </p:spPr>
        <p:txBody>
          <a:bodyPr lIns="0" tIns="0" rIns="0" bIns="0" rtlCol="0" anchor="t">
            <a:spAutoFit/>
          </a:bodyPr>
          <a:lstStyle/>
          <a:p>
            <a:pPr algn="ctr">
              <a:lnSpc>
                <a:spcPts val="4223"/>
              </a:lnSpc>
            </a:pPr>
            <a:r>
              <a:rPr lang="en-US" sz="4100">
                <a:solidFill>
                  <a:srgbClr val="525252"/>
                </a:solidFill>
                <a:latin typeface="Montserrat Medium"/>
              </a:rPr>
              <a:t>Tasty Tuesday</a:t>
            </a:r>
          </a:p>
          <a:p>
            <a:pPr algn="ctr">
              <a:lnSpc>
                <a:spcPts val="4223"/>
              </a:lnSpc>
            </a:pPr>
            <a:endParaRPr lang="en-US" sz="4100">
              <a:solidFill>
                <a:srgbClr val="525252"/>
              </a:solidFill>
              <a:latin typeface="Montserrat Medium"/>
            </a:endParaRPr>
          </a:p>
          <a:p>
            <a:pPr algn="ctr">
              <a:lnSpc>
                <a:spcPts val="4223"/>
              </a:lnSpc>
            </a:pPr>
            <a:r>
              <a:rPr lang="en-US" sz="4100">
                <a:solidFill>
                  <a:srgbClr val="525252"/>
                </a:solidFill>
                <a:latin typeface="Montserrat Medium"/>
              </a:rPr>
              <a:t>Martes sabroso </a:t>
            </a:r>
          </a:p>
        </p:txBody>
      </p:sp>
      <p:grpSp>
        <p:nvGrpSpPr>
          <p:cNvPr id="15" name="Group 15"/>
          <p:cNvGrpSpPr/>
          <p:nvPr/>
        </p:nvGrpSpPr>
        <p:grpSpPr>
          <a:xfrm>
            <a:off x="8553229" y="4691607"/>
            <a:ext cx="502056" cy="502056"/>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525252"/>
            </a:solidFill>
          </p:spPr>
          <p:txBody>
            <a:bodyPr/>
            <a:lstStyle/>
            <a:p>
              <a:endParaRPr lang="en-US"/>
            </a:p>
          </p:txBody>
        </p:sp>
        <p:sp>
          <p:nvSpPr>
            <p:cNvPr id="17" name="TextBox 17"/>
            <p:cNvSpPr txBox="1"/>
            <p:nvPr/>
          </p:nvSpPr>
          <p:spPr>
            <a:xfrm>
              <a:off x="127000" y="165100"/>
              <a:ext cx="558800" cy="520700"/>
            </a:xfrm>
            <a:prstGeom prst="rect">
              <a:avLst/>
            </a:prstGeom>
          </p:spPr>
          <p:txBody>
            <a:bodyPr lIns="50800" tIns="50800" rIns="50800" bIns="50800" rtlCol="0" anchor="ctr"/>
            <a:lstStyle/>
            <a:p>
              <a:pPr algn="ctr">
                <a:lnSpc>
                  <a:spcPts val="2266"/>
                </a:lnSpc>
              </a:pPr>
              <a:endParaRPr/>
            </a:p>
          </p:txBody>
        </p:sp>
      </p:grpSp>
      <p:sp>
        <p:nvSpPr>
          <p:cNvPr id="18" name="TextBox 18"/>
          <p:cNvSpPr txBox="1"/>
          <p:nvPr/>
        </p:nvSpPr>
        <p:spPr>
          <a:xfrm>
            <a:off x="7567971" y="5464684"/>
            <a:ext cx="2997942" cy="4065384"/>
          </a:xfrm>
          <a:prstGeom prst="rect">
            <a:avLst/>
          </a:prstGeom>
        </p:spPr>
        <p:txBody>
          <a:bodyPr lIns="0" tIns="0" rIns="0" bIns="0" rtlCol="0" anchor="t">
            <a:spAutoFit/>
          </a:bodyPr>
          <a:lstStyle/>
          <a:p>
            <a:pPr algn="ctr">
              <a:lnSpc>
                <a:spcPts val="4004"/>
              </a:lnSpc>
            </a:pPr>
            <a:r>
              <a:rPr lang="en-US" sz="3887">
                <a:solidFill>
                  <a:srgbClr val="525252"/>
                </a:solidFill>
                <a:latin typeface="Montserrat Medium"/>
              </a:rPr>
              <a:t>Work Together Wednesday</a:t>
            </a:r>
          </a:p>
          <a:p>
            <a:pPr algn="ctr">
              <a:lnSpc>
                <a:spcPts val="4004"/>
              </a:lnSpc>
            </a:pPr>
            <a:endParaRPr lang="en-US" sz="3887">
              <a:solidFill>
                <a:srgbClr val="525252"/>
              </a:solidFill>
              <a:latin typeface="Montserrat Medium"/>
            </a:endParaRPr>
          </a:p>
          <a:p>
            <a:pPr algn="ctr">
              <a:lnSpc>
                <a:spcPts val="4004"/>
              </a:lnSpc>
            </a:pPr>
            <a:r>
              <a:rPr lang="en-US" sz="3887">
                <a:solidFill>
                  <a:srgbClr val="525252"/>
                </a:solidFill>
                <a:latin typeface="Montserrat Medium"/>
              </a:rPr>
              <a:t>Trabajar juntos el Miércoles</a:t>
            </a:r>
          </a:p>
          <a:p>
            <a:pPr algn="ctr">
              <a:lnSpc>
                <a:spcPts val="4004"/>
              </a:lnSpc>
            </a:pPr>
            <a:endParaRPr lang="en-US" sz="3887">
              <a:solidFill>
                <a:srgbClr val="525252"/>
              </a:solidFill>
              <a:latin typeface="Montserrat Medium"/>
            </a:endParaRPr>
          </a:p>
        </p:txBody>
      </p:sp>
      <p:grpSp>
        <p:nvGrpSpPr>
          <p:cNvPr id="19" name="Group 19"/>
          <p:cNvGrpSpPr/>
          <p:nvPr/>
        </p:nvGrpSpPr>
        <p:grpSpPr>
          <a:xfrm>
            <a:off x="12625778" y="4691607"/>
            <a:ext cx="502056" cy="50205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525252"/>
            </a:solidFill>
          </p:spPr>
          <p:txBody>
            <a:bodyPr/>
            <a:lstStyle/>
            <a:p>
              <a:endParaRPr lang="en-US"/>
            </a:p>
          </p:txBody>
        </p:sp>
        <p:sp>
          <p:nvSpPr>
            <p:cNvPr id="21" name="TextBox 21"/>
            <p:cNvSpPr txBox="1"/>
            <p:nvPr/>
          </p:nvSpPr>
          <p:spPr>
            <a:xfrm>
              <a:off x="127000" y="165100"/>
              <a:ext cx="558800" cy="520700"/>
            </a:xfrm>
            <a:prstGeom prst="rect">
              <a:avLst/>
            </a:prstGeom>
          </p:spPr>
          <p:txBody>
            <a:bodyPr lIns="50800" tIns="50800" rIns="50800" bIns="50800" rtlCol="0" anchor="ctr"/>
            <a:lstStyle/>
            <a:p>
              <a:pPr algn="ctr">
                <a:lnSpc>
                  <a:spcPts val="2266"/>
                </a:lnSpc>
              </a:pPr>
              <a:endParaRPr/>
            </a:p>
          </p:txBody>
        </p:sp>
      </p:grpSp>
      <p:sp>
        <p:nvSpPr>
          <p:cNvPr id="22" name="TextBox 22"/>
          <p:cNvSpPr txBox="1"/>
          <p:nvPr/>
        </p:nvSpPr>
        <p:spPr>
          <a:xfrm>
            <a:off x="11794638" y="5491369"/>
            <a:ext cx="2472572" cy="3222245"/>
          </a:xfrm>
          <a:prstGeom prst="rect">
            <a:avLst/>
          </a:prstGeom>
        </p:spPr>
        <p:txBody>
          <a:bodyPr lIns="0" tIns="0" rIns="0" bIns="0" rtlCol="0" anchor="t">
            <a:spAutoFit/>
          </a:bodyPr>
          <a:lstStyle/>
          <a:p>
            <a:pPr algn="ctr">
              <a:lnSpc>
                <a:spcPts val="4223"/>
              </a:lnSpc>
            </a:pPr>
            <a:r>
              <a:rPr lang="en-US" sz="4100">
                <a:solidFill>
                  <a:srgbClr val="525252"/>
                </a:solidFill>
                <a:latin typeface="Montserrat Medium"/>
              </a:rPr>
              <a:t>Artsy Thursday</a:t>
            </a:r>
          </a:p>
          <a:p>
            <a:pPr algn="ctr">
              <a:lnSpc>
                <a:spcPts val="4223"/>
              </a:lnSpc>
            </a:pPr>
            <a:endParaRPr lang="en-US" sz="4100">
              <a:solidFill>
                <a:srgbClr val="525252"/>
              </a:solidFill>
              <a:latin typeface="Montserrat Medium"/>
            </a:endParaRPr>
          </a:p>
          <a:p>
            <a:pPr algn="ctr">
              <a:lnSpc>
                <a:spcPts val="4223"/>
              </a:lnSpc>
            </a:pPr>
            <a:r>
              <a:rPr lang="en-US" sz="4100">
                <a:solidFill>
                  <a:srgbClr val="525252"/>
                </a:solidFill>
                <a:latin typeface="Montserrat Medium"/>
              </a:rPr>
              <a:t>Jueves artístico</a:t>
            </a:r>
          </a:p>
          <a:p>
            <a:pPr algn="ctr">
              <a:lnSpc>
                <a:spcPts val="4223"/>
              </a:lnSpc>
            </a:pPr>
            <a:endParaRPr lang="en-US" sz="4100">
              <a:solidFill>
                <a:srgbClr val="525252"/>
              </a:solidFill>
              <a:latin typeface="Montserrat Medium"/>
            </a:endParaRPr>
          </a:p>
        </p:txBody>
      </p:sp>
      <p:grpSp>
        <p:nvGrpSpPr>
          <p:cNvPr id="23" name="Group 23"/>
          <p:cNvGrpSpPr/>
          <p:nvPr/>
        </p:nvGrpSpPr>
        <p:grpSpPr>
          <a:xfrm>
            <a:off x="1114981" y="4691607"/>
            <a:ext cx="502056" cy="502056"/>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525252"/>
            </a:solidFill>
          </p:spPr>
          <p:txBody>
            <a:bodyPr/>
            <a:lstStyle/>
            <a:p>
              <a:endParaRPr lang="en-US"/>
            </a:p>
          </p:txBody>
        </p:sp>
        <p:sp>
          <p:nvSpPr>
            <p:cNvPr id="25" name="TextBox 25"/>
            <p:cNvSpPr txBox="1"/>
            <p:nvPr/>
          </p:nvSpPr>
          <p:spPr>
            <a:xfrm>
              <a:off x="127000" y="155575"/>
              <a:ext cx="558800" cy="530225"/>
            </a:xfrm>
            <a:prstGeom prst="rect">
              <a:avLst/>
            </a:prstGeom>
          </p:spPr>
          <p:txBody>
            <a:bodyPr lIns="50800" tIns="50800" rIns="50800" bIns="50800" rtlCol="0" anchor="ctr"/>
            <a:lstStyle/>
            <a:p>
              <a:pPr algn="ctr">
                <a:lnSpc>
                  <a:spcPts val="1854"/>
                </a:lnSpc>
              </a:pPr>
              <a:endParaRPr/>
            </a:p>
          </p:txBody>
        </p:sp>
      </p:grpSp>
      <p:sp>
        <p:nvSpPr>
          <p:cNvPr id="26" name="TextBox 26"/>
          <p:cNvSpPr txBox="1"/>
          <p:nvPr/>
        </p:nvSpPr>
        <p:spPr>
          <a:xfrm>
            <a:off x="518375" y="5474209"/>
            <a:ext cx="2197323" cy="3755645"/>
          </a:xfrm>
          <a:prstGeom prst="rect">
            <a:avLst/>
          </a:prstGeom>
        </p:spPr>
        <p:txBody>
          <a:bodyPr lIns="0" tIns="0" rIns="0" bIns="0" rtlCol="0" anchor="t">
            <a:spAutoFit/>
          </a:bodyPr>
          <a:lstStyle/>
          <a:p>
            <a:pPr algn="ctr">
              <a:lnSpc>
                <a:spcPts val="4223"/>
              </a:lnSpc>
            </a:pPr>
            <a:r>
              <a:rPr lang="en-US" sz="4100">
                <a:solidFill>
                  <a:srgbClr val="525252"/>
                </a:solidFill>
                <a:latin typeface="Montserrat Medium"/>
              </a:rPr>
              <a:t>Music Monday</a:t>
            </a:r>
          </a:p>
          <a:p>
            <a:pPr algn="ctr">
              <a:lnSpc>
                <a:spcPts val="4223"/>
              </a:lnSpc>
            </a:pPr>
            <a:endParaRPr lang="en-US" sz="4100">
              <a:solidFill>
                <a:srgbClr val="525252"/>
              </a:solidFill>
              <a:latin typeface="Montserrat Medium"/>
            </a:endParaRPr>
          </a:p>
          <a:p>
            <a:pPr algn="ctr">
              <a:lnSpc>
                <a:spcPts val="4223"/>
              </a:lnSpc>
            </a:pPr>
            <a:r>
              <a:rPr lang="en-US" sz="4100">
                <a:solidFill>
                  <a:srgbClr val="525252"/>
                </a:solidFill>
                <a:latin typeface="Montserrat Medium"/>
              </a:rPr>
              <a:t>Lunes de Música</a:t>
            </a:r>
          </a:p>
          <a:p>
            <a:pPr algn="ctr">
              <a:lnSpc>
                <a:spcPts val="4223"/>
              </a:lnSpc>
            </a:pPr>
            <a:endParaRPr lang="en-US" sz="4100">
              <a:solidFill>
                <a:srgbClr val="525252"/>
              </a:solidFill>
              <a:latin typeface="Montserrat Medium"/>
            </a:endParaRPr>
          </a:p>
        </p:txBody>
      </p:sp>
      <p:grpSp>
        <p:nvGrpSpPr>
          <p:cNvPr id="27" name="Group 27"/>
          <p:cNvGrpSpPr/>
          <p:nvPr/>
        </p:nvGrpSpPr>
        <p:grpSpPr>
          <a:xfrm>
            <a:off x="16348251" y="4691607"/>
            <a:ext cx="502056" cy="502056"/>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lnTo>
                    <a:pt x="523042" y="124802"/>
                  </a:lnTo>
                  <a:lnTo>
                    <a:pt x="693768" y="119032"/>
                  </a:lnTo>
                  <a:lnTo>
                    <a:pt x="687998" y="289758"/>
                  </a:lnTo>
                  <a:lnTo>
                    <a:pt x="812800" y="406400"/>
                  </a:lnTo>
                  <a:lnTo>
                    <a:pt x="687998" y="523042"/>
                  </a:lnTo>
                  <a:lnTo>
                    <a:pt x="693768" y="693768"/>
                  </a:lnTo>
                  <a:lnTo>
                    <a:pt x="523042" y="687998"/>
                  </a:lnTo>
                  <a:lnTo>
                    <a:pt x="406400" y="812800"/>
                  </a:lnTo>
                  <a:lnTo>
                    <a:pt x="289758" y="687998"/>
                  </a:lnTo>
                  <a:lnTo>
                    <a:pt x="119032" y="693768"/>
                  </a:lnTo>
                  <a:lnTo>
                    <a:pt x="124802" y="523042"/>
                  </a:lnTo>
                  <a:lnTo>
                    <a:pt x="0" y="406400"/>
                  </a:lnTo>
                  <a:lnTo>
                    <a:pt x="124802" y="289758"/>
                  </a:lnTo>
                  <a:lnTo>
                    <a:pt x="119032" y="119032"/>
                  </a:lnTo>
                  <a:lnTo>
                    <a:pt x="289758" y="124802"/>
                  </a:lnTo>
                  <a:lnTo>
                    <a:pt x="406400" y="0"/>
                  </a:lnTo>
                  <a:close/>
                </a:path>
              </a:pathLst>
            </a:custGeom>
            <a:solidFill>
              <a:srgbClr val="525252"/>
            </a:solidFill>
          </p:spPr>
          <p:txBody>
            <a:bodyPr/>
            <a:lstStyle/>
            <a:p>
              <a:endParaRPr lang="en-US"/>
            </a:p>
          </p:txBody>
        </p:sp>
        <p:sp>
          <p:nvSpPr>
            <p:cNvPr id="29" name="TextBox 29"/>
            <p:cNvSpPr txBox="1"/>
            <p:nvPr/>
          </p:nvSpPr>
          <p:spPr>
            <a:xfrm>
              <a:off x="127000" y="165100"/>
              <a:ext cx="558800" cy="520700"/>
            </a:xfrm>
            <a:prstGeom prst="rect">
              <a:avLst/>
            </a:prstGeom>
          </p:spPr>
          <p:txBody>
            <a:bodyPr lIns="50800" tIns="50800" rIns="50800" bIns="50800" rtlCol="0" anchor="ctr"/>
            <a:lstStyle/>
            <a:p>
              <a:pPr algn="ctr">
                <a:lnSpc>
                  <a:spcPts val="2266"/>
                </a:lnSpc>
              </a:pPr>
              <a:endParaRPr/>
            </a:p>
          </p:txBody>
        </p:sp>
      </p:grpSp>
      <p:sp>
        <p:nvSpPr>
          <p:cNvPr id="30" name="TextBox 30"/>
          <p:cNvSpPr txBox="1"/>
          <p:nvPr/>
        </p:nvSpPr>
        <p:spPr>
          <a:xfrm>
            <a:off x="15621353" y="5491369"/>
            <a:ext cx="2197323" cy="3755645"/>
          </a:xfrm>
          <a:prstGeom prst="rect">
            <a:avLst/>
          </a:prstGeom>
        </p:spPr>
        <p:txBody>
          <a:bodyPr lIns="0" tIns="0" rIns="0" bIns="0" rtlCol="0" anchor="t">
            <a:spAutoFit/>
          </a:bodyPr>
          <a:lstStyle/>
          <a:p>
            <a:pPr algn="ctr">
              <a:lnSpc>
                <a:spcPts val="4223"/>
              </a:lnSpc>
            </a:pPr>
            <a:r>
              <a:rPr lang="en-US" sz="4100">
                <a:solidFill>
                  <a:srgbClr val="525252"/>
                </a:solidFill>
                <a:latin typeface="Montserrat Medium"/>
              </a:rPr>
              <a:t>Family Friday</a:t>
            </a:r>
          </a:p>
          <a:p>
            <a:pPr algn="ctr">
              <a:lnSpc>
                <a:spcPts val="4223"/>
              </a:lnSpc>
            </a:pPr>
            <a:endParaRPr lang="en-US" sz="4100">
              <a:solidFill>
                <a:srgbClr val="525252"/>
              </a:solidFill>
              <a:latin typeface="Montserrat Medium"/>
            </a:endParaRPr>
          </a:p>
          <a:p>
            <a:pPr algn="ctr">
              <a:lnSpc>
                <a:spcPts val="4223"/>
              </a:lnSpc>
            </a:pPr>
            <a:r>
              <a:rPr lang="en-US" sz="4100">
                <a:solidFill>
                  <a:srgbClr val="525252"/>
                </a:solidFill>
                <a:latin typeface="Montserrat Medium"/>
              </a:rPr>
              <a:t>Viernes Familiar</a:t>
            </a:r>
          </a:p>
          <a:p>
            <a:pPr algn="ctr">
              <a:lnSpc>
                <a:spcPts val="4223"/>
              </a:lnSpc>
            </a:pPr>
            <a:endParaRPr lang="en-US" sz="4100">
              <a:solidFill>
                <a:srgbClr val="525252"/>
              </a:solidFill>
              <a:latin typeface="Montserrat Medium"/>
            </a:endParaRPr>
          </a:p>
          <a:p>
            <a:pPr algn="ctr">
              <a:lnSpc>
                <a:spcPts val="4223"/>
              </a:lnSpc>
            </a:pPr>
            <a:endParaRPr lang="en-US" sz="4100">
              <a:solidFill>
                <a:srgbClr val="525252"/>
              </a:solidFill>
              <a:latin typeface="Montserrat Medium"/>
            </a:endParaRPr>
          </a:p>
        </p:txBody>
      </p:sp>
      <p:sp>
        <p:nvSpPr>
          <p:cNvPr id="31" name="TextBox 31"/>
          <p:cNvSpPr txBox="1"/>
          <p:nvPr/>
        </p:nvSpPr>
        <p:spPr>
          <a:xfrm>
            <a:off x="249738" y="9888062"/>
            <a:ext cx="5701639" cy="216719"/>
          </a:xfrm>
          <a:prstGeom prst="rect">
            <a:avLst/>
          </a:prstGeom>
        </p:spPr>
        <p:txBody>
          <a:bodyPr lIns="0" tIns="0" rIns="0" bIns="0" rtlCol="0" anchor="t">
            <a:spAutoFit/>
          </a:bodyPr>
          <a:lstStyle/>
          <a:p>
            <a:pPr>
              <a:lnSpc>
                <a:spcPts val="1731"/>
              </a:lnSpc>
              <a:spcBef>
                <a:spcPct val="0"/>
              </a:spcBef>
            </a:pPr>
            <a:r>
              <a:rPr lang="en-US" sz="1236">
                <a:solidFill>
                  <a:srgbClr val="404040"/>
                </a:solidFill>
                <a:latin typeface="Montserrat Medium"/>
              </a:rPr>
              <a:t>https://www.naeyc.org/events/woyc</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0429" r="-70429"/>
            </a:stretch>
          </a:blipFill>
        </p:spPr>
        <p:txBody>
          <a:bodyPr/>
          <a:lstStyle/>
          <a:p>
            <a:endParaRPr lang="en-US"/>
          </a:p>
        </p:txBody>
      </p:sp>
      <p:grpSp>
        <p:nvGrpSpPr>
          <p:cNvPr id="3" name="Group 3"/>
          <p:cNvGrpSpPr/>
          <p:nvPr/>
        </p:nvGrpSpPr>
        <p:grpSpPr>
          <a:xfrm>
            <a:off x="1156677" y="2527379"/>
            <a:ext cx="15974647" cy="803134"/>
            <a:chOff x="0" y="0"/>
            <a:chExt cx="4207314" cy="211525"/>
          </a:xfrm>
        </p:grpSpPr>
        <p:sp>
          <p:nvSpPr>
            <p:cNvPr id="4" name="Freeform 4"/>
            <p:cNvSpPr/>
            <p:nvPr/>
          </p:nvSpPr>
          <p:spPr>
            <a:xfrm>
              <a:off x="0" y="0"/>
              <a:ext cx="4207315" cy="211525"/>
            </a:xfrm>
            <a:custGeom>
              <a:avLst/>
              <a:gdLst/>
              <a:ahLst/>
              <a:cxnLst/>
              <a:rect l="l" t="t" r="r" b="b"/>
              <a:pathLst>
                <a:path w="4207315" h="211525">
                  <a:moveTo>
                    <a:pt x="24717" y="0"/>
                  </a:moveTo>
                  <a:lnTo>
                    <a:pt x="4182598" y="0"/>
                  </a:lnTo>
                  <a:cubicBezTo>
                    <a:pt x="4196249" y="0"/>
                    <a:pt x="4207315" y="11066"/>
                    <a:pt x="4207315" y="24717"/>
                  </a:cubicBezTo>
                  <a:lnTo>
                    <a:pt x="4207315" y="186809"/>
                  </a:lnTo>
                  <a:cubicBezTo>
                    <a:pt x="4207315" y="193364"/>
                    <a:pt x="4204710" y="199651"/>
                    <a:pt x="4200075" y="204286"/>
                  </a:cubicBezTo>
                  <a:cubicBezTo>
                    <a:pt x="4195440" y="208921"/>
                    <a:pt x="4189153" y="211525"/>
                    <a:pt x="4182598" y="211525"/>
                  </a:cubicBezTo>
                  <a:lnTo>
                    <a:pt x="24717" y="211525"/>
                  </a:lnTo>
                  <a:cubicBezTo>
                    <a:pt x="18161" y="211525"/>
                    <a:pt x="11875" y="208921"/>
                    <a:pt x="7239" y="204286"/>
                  </a:cubicBezTo>
                  <a:cubicBezTo>
                    <a:pt x="2604" y="199651"/>
                    <a:pt x="0" y="193364"/>
                    <a:pt x="0" y="186809"/>
                  </a:cubicBezTo>
                  <a:lnTo>
                    <a:pt x="0" y="24717"/>
                  </a:lnTo>
                  <a:cubicBezTo>
                    <a:pt x="0" y="18161"/>
                    <a:pt x="2604" y="11875"/>
                    <a:pt x="7239" y="7239"/>
                  </a:cubicBezTo>
                  <a:cubicBezTo>
                    <a:pt x="11875" y="2604"/>
                    <a:pt x="18161" y="0"/>
                    <a:pt x="24717" y="0"/>
                  </a:cubicBezTo>
                  <a:close/>
                </a:path>
              </a:pathLst>
            </a:custGeom>
            <a:solidFill>
              <a:srgbClr val="404040"/>
            </a:solidFill>
          </p:spPr>
          <p:txBody>
            <a:bodyPr/>
            <a:lstStyle/>
            <a:p>
              <a:endParaRPr lang="en-US"/>
            </a:p>
          </p:txBody>
        </p:sp>
        <p:sp>
          <p:nvSpPr>
            <p:cNvPr id="5" name="TextBox 5"/>
            <p:cNvSpPr txBox="1"/>
            <p:nvPr/>
          </p:nvSpPr>
          <p:spPr>
            <a:xfrm>
              <a:off x="0" y="9525"/>
              <a:ext cx="4207314" cy="202000"/>
            </a:xfrm>
            <a:prstGeom prst="rect">
              <a:avLst/>
            </a:prstGeom>
          </p:spPr>
          <p:txBody>
            <a:bodyPr lIns="50800" tIns="50800" rIns="50800" bIns="50800" rtlCol="0" anchor="ctr"/>
            <a:lstStyle/>
            <a:p>
              <a:pPr algn="ctr">
                <a:lnSpc>
                  <a:spcPts val="2898"/>
                </a:lnSpc>
              </a:pPr>
              <a:endParaRPr/>
            </a:p>
          </p:txBody>
        </p:sp>
      </p:grpSp>
      <p:sp>
        <p:nvSpPr>
          <p:cNvPr id="6" name="TextBox 6"/>
          <p:cNvSpPr txBox="1"/>
          <p:nvPr/>
        </p:nvSpPr>
        <p:spPr>
          <a:xfrm>
            <a:off x="1756883" y="800295"/>
            <a:ext cx="14774235" cy="1956435"/>
          </a:xfrm>
          <a:prstGeom prst="rect">
            <a:avLst/>
          </a:prstGeom>
        </p:spPr>
        <p:txBody>
          <a:bodyPr lIns="0" tIns="0" rIns="0" bIns="0" rtlCol="0" anchor="t">
            <a:spAutoFit/>
          </a:bodyPr>
          <a:lstStyle/>
          <a:p>
            <a:pPr marL="0" lvl="0" indent="0" algn="ctr">
              <a:lnSpc>
                <a:spcPts val="15720"/>
              </a:lnSpc>
              <a:spcBef>
                <a:spcPct val="0"/>
              </a:spcBef>
            </a:pPr>
            <a:r>
              <a:rPr lang="en-US" sz="12000">
                <a:solidFill>
                  <a:srgbClr val="404040"/>
                </a:solidFill>
                <a:latin typeface="Hibernate"/>
              </a:rPr>
              <a:t>MUSIC MONDAY</a:t>
            </a:r>
          </a:p>
        </p:txBody>
      </p:sp>
      <p:sp>
        <p:nvSpPr>
          <p:cNvPr id="7" name="TextBox 7"/>
          <p:cNvSpPr txBox="1"/>
          <p:nvPr/>
        </p:nvSpPr>
        <p:spPr>
          <a:xfrm>
            <a:off x="1270295" y="2675996"/>
            <a:ext cx="15747411" cy="448751"/>
          </a:xfrm>
          <a:prstGeom prst="rect">
            <a:avLst/>
          </a:prstGeom>
        </p:spPr>
        <p:txBody>
          <a:bodyPr lIns="0" tIns="0" rIns="0" bIns="0" rtlCol="0" anchor="t">
            <a:spAutoFit/>
          </a:bodyPr>
          <a:lstStyle/>
          <a:p>
            <a:pPr marL="0" lvl="0" indent="0" algn="ctr">
              <a:lnSpc>
                <a:spcPts val="3615"/>
              </a:lnSpc>
              <a:spcBef>
                <a:spcPct val="0"/>
              </a:spcBef>
            </a:pPr>
            <a:r>
              <a:rPr lang="en-US" sz="2582" spc="82">
                <a:solidFill>
                  <a:srgbClr val="FFFFFF"/>
                </a:solidFill>
                <a:latin typeface="Montserrat Bold"/>
              </a:rPr>
              <a:t>ACTIVITY: </a:t>
            </a:r>
            <a:r>
              <a:rPr lang="en-US" sz="2582" spc="82">
                <a:solidFill>
                  <a:srgbClr val="FFFFFF"/>
                </a:solidFill>
                <a:latin typeface="Montserrat"/>
              </a:rPr>
              <a:t>MAKE AN INSTRUMENT AND SING LULLABIES FROM DIFFERENT CULTURES</a:t>
            </a:r>
          </a:p>
        </p:txBody>
      </p:sp>
      <p:sp>
        <p:nvSpPr>
          <p:cNvPr id="8" name="TextBox 8"/>
          <p:cNvSpPr txBox="1"/>
          <p:nvPr/>
        </p:nvSpPr>
        <p:spPr>
          <a:xfrm>
            <a:off x="1248322" y="3635178"/>
            <a:ext cx="15769383" cy="341884"/>
          </a:xfrm>
          <a:prstGeom prst="rect">
            <a:avLst/>
          </a:prstGeom>
        </p:spPr>
        <p:txBody>
          <a:bodyPr lIns="0" tIns="0" rIns="0" bIns="0" rtlCol="0" anchor="t">
            <a:spAutoFit/>
          </a:bodyPr>
          <a:lstStyle/>
          <a:p>
            <a:pPr algn="ctr">
              <a:lnSpc>
                <a:spcPts val="2887"/>
              </a:lnSpc>
            </a:pPr>
            <a:r>
              <a:rPr lang="en-US" sz="1899" spc="60">
                <a:solidFill>
                  <a:srgbClr val="000000"/>
                </a:solidFill>
                <a:latin typeface="Montserrat"/>
                <a:ea typeface="Montserrat"/>
              </a:rPr>
              <a:t>Encourages creativity and play with the kids. Let's get those imaginations fired up and make some musical magic! 🎶🌟</a:t>
            </a:r>
          </a:p>
        </p:txBody>
      </p:sp>
      <p:grpSp>
        <p:nvGrpSpPr>
          <p:cNvPr id="9" name="Group 9"/>
          <p:cNvGrpSpPr/>
          <p:nvPr/>
        </p:nvGrpSpPr>
        <p:grpSpPr>
          <a:xfrm>
            <a:off x="1922823" y="4448252"/>
            <a:ext cx="4229454" cy="4810048"/>
            <a:chOff x="0" y="0"/>
            <a:chExt cx="1113930" cy="1266844"/>
          </a:xfrm>
        </p:grpSpPr>
        <p:sp>
          <p:nvSpPr>
            <p:cNvPr id="10" name="Freeform 10"/>
            <p:cNvSpPr/>
            <p:nvPr/>
          </p:nvSpPr>
          <p:spPr>
            <a:xfrm>
              <a:off x="0" y="0"/>
              <a:ext cx="1113930" cy="1266844"/>
            </a:xfrm>
            <a:custGeom>
              <a:avLst/>
              <a:gdLst/>
              <a:ahLst/>
              <a:cxnLst/>
              <a:rect l="l" t="t" r="r" b="b"/>
              <a:pathLst>
                <a:path w="1113930" h="1266844">
                  <a:moveTo>
                    <a:pt x="93354" y="0"/>
                  </a:moveTo>
                  <a:lnTo>
                    <a:pt x="1020576" y="0"/>
                  </a:lnTo>
                  <a:cubicBezTo>
                    <a:pt x="1072134" y="0"/>
                    <a:pt x="1113930" y="41796"/>
                    <a:pt x="1113930" y="93354"/>
                  </a:cubicBezTo>
                  <a:lnTo>
                    <a:pt x="1113930" y="1173489"/>
                  </a:lnTo>
                  <a:cubicBezTo>
                    <a:pt x="1113930" y="1225048"/>
                    <a:pt x="1072134" y="1266844"/>
                    <a:pt x="1020576" y="1266844"/>
                  </a:cubicBezTo>
                  <a:lnTo>
                    <a:pt x="93354" y="1266844"/>
                  </a:lnTo>
                  <a:cubicBezTo>
                    <a:pt x="41796" y="1266844"/>
                    <a:pt x="0" y="1225048"/>
                    <a:pt x="0" y="1173489"/>
                  </a:cubicBezTo>
                  <a:lnTo>
                    <a:pt x="0" y="93354"/>
                  </a:lnTo>
                  <a:cubicBezTo>
                    <a:pt x="0" y="41796"/>
                    <a:pt x="41796" y="0"/>
                    <a:pt x="93354" y="0"/>
                  </a:cubicBezTo>
                  <a:close/>
                </a:path>
              </a:pathLst>
            </a:custGeom>
            <a:solidFill>
              <a:srgbClr val="B8CDDB"/>
            </a:solidFill>
          </p:spPr>
          <p:txBody>
            <a:bodyPr/>
            <a:lstStyle/>
            <a:p>
              <a:endParaRPr lang="en-US"/>
            </a:p>
          </p:txBody>
        </p:sp>
        <p:sp>
          <p:nvSpPr>
            <p:cNvPr id="11" name="TextBox 11"/>
            <p:cNvSpPr txBox="1"/>
            <p:nvPr/>
          </p:nvSpPr>
          <p:spPr>
            <a:xfrm>
              <a:off x="0" y="9525"/>
              <a:ext cx="1113930" cy="1257319"/>
            </a:xfrm>
            <a:prstGeom prst="rect">
              <a:avLst/>
            </a:prstGeom>
          </p:spPr>
          <p:txBody>
            <a:bodyPr lIns="50800" tIns="50800" rIns="50800" bIns="50800" rtlCol="0" anchor="ctr"/>
            <a:lstStyle/>
            <a:p>
              <a:pPr algn="ctr">
                <a:lnSpc>
                  <a:spcPts val="2898"/>
                </a:lnSpc>
              </a:pPr>
              <a:endParaRPr/>
            </a:p>
          </p:txBody>
        </p:sp>
      </p:grpSp>
      <p:sp>
        <p:nvSpPr>
          <p:cNvPr id="12" name="TextBox 12"/>
          <p:cNvSpPr txBox="1"/>
          <p:nvPr/>
        </p:nvSpPr>
        <p:spPr>
          <a:xfrm>
            <a:off x="2323964" y="4994772"/>
            <a:ext cx="3427172" cy="1065784"/>
          </a:xfrm>
          <a:prstGeom prst="rect">
            <a:avLst/>
          </a:prstGeom>
        </p:spPr>
        <p:txBody>
          <a:bodyPr lIns="0" tIns="0" rIns="0" bIns="0" rtlCol="0" anchor="t">
            <a:spAutoFit/>
          </a:bodyPr>
          <a:lstStyle/>
          <a:p>
            <a:pPr>
              <a:lnSpc>
                <a:spcPts val="2887"/>
              </a:lnSpc>
            </a:pPr>
            <a:r>
              <a:rPr lang="en-US" sz="1899" spc="60">
                <a:solidFill>
                  <a:srgbClr val="000000"/>
                </a:solidFill>
                <a:latin typeface="Montserrat"/>
              </a:rPr>
              <a:t>Invite parents to create an instrument with their children. </a:t>
            </a:r>
          </a:p>
        </p:txBody>
      </p:sp>
      <p:grpSp>
        <p:nvGrpSpPr>
          <p:cNvPr id="13" name="Group 13"/>
          <p:cNvGrpSpPr/>
          <p:nvPr/>
        </p:nvGrpSpPr>
        <p:grpSpPr>
          <a:xfrm>
            <a:off x="7038102" y="4448252"/>
            <a:ext cx="4229454" cy="4741161"/>
            <a:chOff x="0" y="0"/>
            <a:chExt cx="1113930" cy="1248701"/>
          </a:xfrm>
        </p:grpSpPr>
        <p:sp>
          <p:nvSpPr>
            <p:cNvPr id="14" name="Freeform 14"/>
            <p:cNvSpPr/>
            <p:nvPr/>
          </p:nvSpPr>
          <p:spPr>
            <a:xfrm>
              <a:off x="0" y="0"/>
              <a:ext cx="1113930" cy="1248701"/>
            </a:xfrm>
            <a:custGeom>
              <a:avLst/>
              <a:gdLst/>
              <a:ahLst/>
              <a:cxnLst/>
              <a:rect l="l" t="t" r="r" b="b"/>
              <a:pathLst>
                <a:path w="1113930" h="1248701">
                  <a:moveTo>
                    <a:pt x="93354" y="0"/>
                  </a:moveTo>
                  <a:lnTo>
                    <a:pt x="1020576" y="0"/>
                  </a:lnTo>
                  <a:cubicBezTo>
                    <a:pt x="1072134" y="0"/>
                    <a:pt x="1113930" y="41796"/>
                    <a:pt x="1113930" y="93354"/>
                  </a:cubicBezTo>
                  <a:lnTo>
                    <a:pt x="1113930" y="1155346"/>
                  </a:lnTo>
                  <a:cubicBezTo>
                    <a:pt x="1113930" y="1206905"/>
                    <a:pt x="1072134" y="1248701"/>
                    <a:pt x="1020576" y="1248701"/>
                  </a:cubicBezTo>
                  <a:lnTo>
                    <a:pt x="93354" y="1248701"/>
                  </a:lnTo>
                  <a:cubicBezTo>
                    <a:pt x="41796" y="1248701"/>
                    <a:pt x="0" y="1206905"/>
                    <a:pt x="0" y="1155346"/>
                  </a:cubicBezTo>
                  <a:lnTo>
                    <a:pt x="0" y="93354"/>
                  </a:lnTo>
                  <a:cubicBezTo>
                    <a:pt x="0" y="41796"/>
                    <a:pt x="41796" y="0"/>
                    <a:pt x="93354" y="0"/>
                  </a:cubicBezTo>
                  <a:close/>
                </a:path>
              </a:pathLst>
            </a:custGeom>
            <a:solidFill>
              <a:srgbClr val="FFD2CC"/>
            </a:solidFill>
          </p:spPr>
          <p:txBody>
            <a:bodyPr/>
            <a:lstStyle/>
            <a:p>
              <a:endParaRPr lang="en-US"/>
            </a:p>
          </p:txBody>
        </p:sp>
        <p:sp>
          <p:nvSpPr>
            <p:cNvPr id="15" name="TextBox 15"/>
            <p:cNvSpPr txBox="1"/>
            <p:nvPr/>
          </p:nvSpPr>
          <p:spPr>
            <a:xfrm>
              <a:off x="0" y="9525"/>
              <a:ext cx="1113930" cy="1239176"/>
            </a:xfrm>
            <a:prstGeom prst="rect">
              <a:avLst/>
            </a:prstGeom>
          </p:spPr>
          <p:txBody>
            <a:bodyPr lIns="50800" tIns="50800" rIns="50800" bIns="50800" rtlCol="0" anchor="ctr"/>
            <a:lstStyle/>
            <a:p>
              <a:pPr algn="ctr">
                <a:lnSpc>
                  <a:spcPts val="2898"/>
                </a:lnSpc>
              </a:pPr>
              <a:endParaRPr/>
            </a:p>
          </p:txBody>
        </p:sp>
      </p:grpSp>
      <p:sp>
        <p:nvSpPr>
          <p:cNvPr id="16" name="TextBox 16"/>
          <p:cNvSpPr txBox="1"/>
          <p:nvPr/>
        </p:nvSpPr>
        <p:spPr>
          <a:xfrm>
            <a:off x="7375357" y="4810497"/>
            <a:ext cx="3554945" cy="3599471"/>
          </a:xfrm>
          <a:prstGeom prst="rect">
            <a:avLst/>
          </a:prstGeom>
        </p:spPr>
        <p:txBody>
          <a:bodyPr lIns="0" tIns="0" rIns="0" bIns="0" rtlCol="0" anchor="t">
            <a:spAutoFit/>
          </a:bodyPr>
          <a:lstStyle/>
          <a:p>
            <a:pPr>
              <a:lnSpc>
                <a:spcPts val="2886"/>
              </a:lnSpc>
            </a:pPr>
            <a:r>
              <a:rPr lang="en-US" sz="1899" spc="60">
                <a:solidFill>
                  <a:srgbClr val="000000"/>
                </a:solidFill>
                <a:latin typeface="Montserrat"/>
              </a:rPr>
              <a:t>Encourage parents to share a lullaby from their cultural heritage with the children. Imagine the joy of everyone singing together, accompanied by their DIY instruments! It's a beautiful way to celebrate diversity and create lasting memories.</a:t>
            </a:r>
          </a:p>
        </p:txBody>
      </p:sp>
      <p:sp>
        <p:nvSpPr>
          <p:cNvPr id="17" name="TextBox 17"/>
          <p:cNvSpPr txBox="1"/>
          <p:nvPr/>
        </p:nvSpPr>
        <p:spPr>
          <a:xfrm>
            <a:off x="2323964" y="6443898"/>
            <a:ext cx="3427172" cy="2151634"/>
          </a:xfrm>
          <a:prstGeom prst="rect">
            <a:avLst/>
          </a:prstGeom>
        </p:spPr>
        <p:txBody>
          <a:bodyPr lIns="0" tIns="0" rIns="0" bIns="0" rtlCol="0" anchor="t">
            <a:spAutoFit/>
          </a:bodyPr>
          <a:lstStyle/>
          <a:p>
            <a:pPr>
              <a:lnSpc>
                <a:spcPts val="2887"/>
              </a:lnSpc>
            </a:pPr>
            <a:r>
              <a:rPr lang="en-US" sz="1899" spc="60">
                <a:solidFill>
                  <a:srgbClr val="000000"/>
                </a:solidFill>
                <a:latin typeface="Montserrat"/>
              </a:rPr>
              <a:t>Here are simple instruments that they make:</a:t>
            </a:r>
          </a:p>
          <a:p>
            <a:pPr marL="410209" lvl="1" indent="-205105">
              <a:lnSpc>
                <a:spcPts val="2887"/>
              </a:lnSpc>
              <a:buFont typeface="Arial"/>
              <a:buChar char="•"/>
            </a:pPr>
            <a:r>
              <a:rPr lang="en-US" sz="1899" u="sng" spc="60">
                <a:solidFill>
                  <a:srgbClr val="000000"/>
                </a:solidFill>
                <a:latin typeface="Montserrat"/>
                <a:hlinkClick r:id="rId3" tooltip="https://www.redtedart.com/tin-can-drums/"/>
              </a:rPr>
              <a:t>Tin Can Drum</a:t>
            </a:r>
          </a:p>
          <a:p>
            <a:pPr marL="410209" lvl="1" indent="-205105">
              <a:lnSpc>
                <a:spcPts val="2887"/>
              </a:lnSpc>
              <a:buFont typeface="Arial"/>
              <a:buChar char="•"/>
            </a:pPr>
            <a:r>
              <a:rPr lang="en-US" sz="1899" u="sng" spc="60">
                <a:solidFill>
                  <a:srgbClr val="000000"/>
                </a:solidFill>
                <a:latin typeface="Montserrat"/>
                <a:hlinkClick r:id="rId4" tooltip="https://www.youtube.com/watch?v=C4XrEj5-dG8"/>
              </a:rPr>
              <a:t>Elastic Band Guitar</a:t>
            </a:r>
          </a:p>
          <a:p>
            <a:pPr marL="410209" lvl="1" indent="-205105">
              <a:lnSpc>
                <a:spcPts val="2887"/>
              </a:lnSpc>
              <a:buFont typeface="Arial"/>
              <a:buChar char="•"/>
            </a:pPr>
            <a:r>
              <a:rPr lang="en-US" sz="1899" u="sng" spc="60">
                <a:solidFill>
                  <a:srgbClr val="000000"/>
                </a:solidFill>
                <a:latin typeface="Montserrat"/>
                <a:hlinkClick r:id="rId5" tooltip="https://youtu.be/XxeRpHEe88E"/>
              </a:rPr>
              <a:t>Plastic Egg Maracas</a:t>
            </a:r>
          </a:p>
        </p:txBody>
      </p:sp>
      <p:grpSp>
        <p:nvGrpSpPr>
          <p:cNvPr id="18" name="Group 18"/>
          <p:cNvGrpSpPr/>
          <p:nvPr/>
        </p:nvGrpSpPr>
        <p:grpSpPr>
          <a:xfrm>
            <a:off x="12486756" y="4448252"/>
            <a:ext cx="4229454" cy="4810048"/>
            <a:chOff x="0" y="0"/>
            <a:chExt cx="1113930" cy="1266844"/>
          </a:xfrm>
        </p:grpSpPr>
        <p:sp>
          <p:nvSpPr>
            <p:cNvPr id="19" name="Freeform 19"/>
            <p:cNvSpPr/>
            <p:nvPr/>
          </p:nvSpPr>
          <p:spPr>
            <a:xfrm>
              <a:off x="0" y="0"/>
              <a:ext cx="1113930" cy="1266844"/>
            </a:xfrm>
            <a:custGeom>
              <a:avLst/>
              <a:gdLst/>
              <a:ahLst/>
              <a:cxnLst/>
              <a:rect l="l" t="t" r="r" b="b"/>
              <a:pathLst>
                <a:path w="1113930" h="1266844">
                  <a:moveTo>
                    <a:pt x="93354" y="0"/>
                  </a:moveTo>
                  <a:lnTo>
                    <a:pt x="1020576" y="0"/>
                  </a:lnTo>
                  <a:cubicBezTo>
                    <a:pt x="1072134" y="0"/>
                    <a:pt x="1113930" y="41796"/>
                    <a:pt x="1113930" y="93354"/>
                  </a:cubicBezTo>
                  <a:lnTo>
                    <a:pt x="1113930" y="1173489"/>
                  </a:lnTo>
                  <a:cubicBezTo>
                    <a:pt x="1113930" y="1225048"/>
                    <a:pt x="1072134" y="1266844"/>
                    <a:pt x="1020576" y="1266844"/>
                  </a:cubicBezTo>
                  <a:lnTo>
                    <a:pt x="93354" y="1266844"/>
                  </a:lnTo>
                  <a:cubicBezTo>
                    <a:pt x="41796" y="1266844"/>
                    <a:pt x="0" y="1225048"/>
                    <a:pt x="0" y="1173489"/>
                  </a:cubicBezTo>
                  <a:lnTo>
                    <a:pt x="0" y="93354"/>
                  </a:lnTo>
                  <a:cubicBezTo>
                    <a:pt x="0" y="41796"/>
                    <a:pt x="41796" y="0"/>
                    <a:pt x="93354" y="0"/>
                  </a:cubicBezTo>
                  <a:close/>
                </a:path>
              </a:pathLst>
            </a:custGeom>
            <a:solidFill>
              <a:srgbClr val="F7BB97"/>
            </a:solidFill>
          </p:spPr>
          <p:txBody>
            <a:bodyPr/>
            <a:lstStyle/>
            <a:p>
              <a:endParaRPr lang="en-US"/>
            </a:p>
          </p:txBody>
        </p:sp>
        <p:sp>
          <p:nvSpPr>
            <p:cNvPr id="20" name="TextBox 20"/>
            <p:cNvSpPr txBox="1"/>
            <p:nvPr/>
          </p:nvSpPr>
          <p:spPr>
            <a:xfrm>
              <a:off x="0" y="9525"/>
              <a:ext cx="1113930" cy="1257319"/>
            </a:xfrm>
            <a:prstGeom prst="rect">
              <a:avLst/>
            </a:prstGeom>
          </p:spPr>
          <p:txBody>
            <a:bodyPr lIns="50800" tIns="50800" rIns="50800" bIns="50800" rtlCol="0" anchor="ctr"/>
            <a:lstStyle/>
            <a:p>
              <a:pPr algn="ctr">
                <a:lnSpc>
                  <a:spcPts val="2898"/>
                </a:lnSpc>
              </a:pPr>
              <a:endParaRPr/>
            </a:p>
          </p:txBody>
        </p:sp>
      </p:grpSp>
      <p:sp>
        <p:nvSpPr>
          <p:cNvPr id="21" name="TextBox 21"/>
          <p:cNvSpPr txBox="1"/>
          <p:nvPr/>
        </p:nvSpPr>
        <p:spPr>
          <a:xfrm>
            <a:off x="12896331" y="5175747"/>
            <a:ext cx="3427172" cy="703834"/>
          </a:xfrm>
          <a:prstGeom prst="rect">
            <a:avLst/>
          </a:prstGeom>
        </p:spPr>
        <p:txBody>
          <a:bodyPr lIns="0" tIns="0" rIns="0" bIns="0" rtlCol="0" anchor="t">
            <a:spAutoFit/>
          </a:bodyPr>
          <a:lstStyle/>
          <a:p>
            <a:pPr>
              <a:lnSpc>
                <a:spcPts val="2887"/>
              </a:lnSpc>
            </a:pPr>
            <a:r>
              <a:rPr lang="en-US" sz="1899" spc="60">
                <a:solidFill>
                  <a:srgbClr val="000000"/>
                </a:solidFill>
                <a:latin typeface="Montserrat"/>
              </a:rPr>
              <a:t>Here are some Hispanic lullabies for children:</a:t>
            </a:r>
          </a:p>
        </p:txBody>
      </p:sp>
      <p:sp>
        <p:nvSpPr>
          <p:cNvPr id="22" name="TextBox 22"/>
          <p:cNvSpPr txBox="1"/>
          <p:nvPr/>
        </p:nvSpPr>
        <p:spPr>
          <a:xfrm>
            <a:off x="12896331" y="6304534"/>
            <a:ext cx="3427172" cy="1789684"/>
          </a:xfrm>
          <a:prstGeom prst="rect">
            <a:avLst/>
          </a:prstGeom>
        </p:spPr>
        <p:txBody>
          <a:bodyPr lIns="0" tIns="0" rIns="0" bIns="0" rtlCol="0" anchor="t">
            <a:spAutoFit/>
          </a:bodyPr>
          <a:lstStyle/>
          <a:p>
            <a:pPr marL="410209" lvl="1" indent="-205105">
              <a:lnSpc>
                <a:spcPts val="2887"/>
              </a:lnSpc>
              <a:buFont typeface="Arial"/>
              <a:buChar char="•"/>
            </a:pPr>
            <a:r>
              <a:rPr lang="en-US" sz="1899" u="sng" spc="60">
                <a:solidFill>
                  <a:srgbClr val="000000"/>
                </a:solidFill>
                <a:latin typeface="Montserrat"/>
                <a:hlinkClick r:id="rId6" tooltip="https://youtu.be/k7P_YoOp_EA"/>
              </a:rPr>
              <a:t>Arrorró mi niño</a:t>
            </a:r>
          </a:p>
          <a:p>
            <a:pPr marL="410209" lvl="1" indent="-205105">
              <a:lnSpc>
                <a:spcPts val="2887"/>
              </a:lnSpc>
              <a:buFont typeface="Arial"/>
              <a:buChar char="•"/>
            </a:pPr>
            <a:r>
              <a:rPr lang="en-US" sz="1899" u="sng" spc="60">
                <a:solidFill>
                  <a:srgbClr val="000000"/>
                </a:solidFill>
                <a:latin typeface="Montserrat"/>
                <a:hlinkClick r:id="rId7" tooltip="https://youtu.be/3rTJNmxHxGo"/>
              </a:rPr>
              <a:t>A la nanita nana</a:t>
            </a:r>
          </a:p>
          <a:p>
            <a:pPr marL="410209" lvl="1" indent="-205105">
              <a:lnSpc>
                <a:spcPts val="2887"/>
              </a:lnSpc>
              <a:buFont typeface="Arial"/>
              <a:buChar char="•"/>
            </a:pPr>
            <a:r>
              <a:rPr lang="en-US" sz="1899" u="sng" spc="60">
                <a:solidFill>
                  <a:srgbClr val="000000"/>
                </a:solidFill>
                <a:latin typeface="Montserrat"/>
                <a:hlinkClick r:id="rId8" tooltip="https://youtu.be/ore5mghMVl8"/>
              </a:rPr>
              <a:t>Duerme ya</a:t>
            </a:r>
          </a:p>
          <a:p>
            <a:pPr marL="410209" lvl="1" indent="-205105">
              <a:lnSpc>
                <a:spcPts val="2887"/>
              </a:lnSpc>
              <a:buFont typeface="Arial"/>
              <a:buChar char="•"/>
            </a:pPr>
            <a:r>
              <a:rPr lang="en-US" sz="1899" u="sng" spc="60">
                <a:solidFill>
                  <a:srgbClr val="000000"/>
                </a:solidFill>
                <a:latin typeface="Montserrat"/>
                <a:hlinkClick r:id="rId9" tooltip="https://youtu.be/BHWtQXMoVvA?si=h8Is1MSvcjxfudXi"/>
              </a:rPr>
              <a:t>Duerme Negrito</a:t>
            </a:r>
          </a:p>
          <a:p>
            <a:pPr marL="410209" lvl="1" indent="-205105">
              <a:lnSpc>
                <a:spcPts val="2887"/>
              </a:lnSpc>
              <a:buFont typeface="Arial"/>
              <a:buChar char="•"/>
            </a:pPr>
            <a:r>
              <a:rPr lang="en-US" sz="1899" u="sng" spc="60">
                <a:solidFill>
                  <a:srgbClr val="000000"/>
                </a:solidFill>
                <a:latin typeface="Montserrat"/>
                <a:hlinkClick r:id="rId10" tooltip="https://youtu.be/a7fBlMhpEmc"/>
              </a:rPr>
              <a:t>Duerme Dulce Niña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0429" r="-70429"/>
            </a:stretch>
          </a:blipFill>
        </p:spPr>
        <p:txBody>
          <a:bodyPr/>
          <a:lstStyle/>
          <a:p>
            <a:endParaRPr lang="en-US"/>
          </a:p>
        </p:txBody>
      </p:sp>
      <p:grpSp>
        <p:nvGrpSpPr>
          <p:cNvPr id="3" name="Group 3"/>
          <p:cNvGrpSpPr/>
          <p:nvPr/>
        </p:nvGrpSpPr>
        <p:grpSpPr>
          <a:xfrm>
            <a:off x="2934764" y="4066355"/>
            <a:ext cx="2037263" cy="2037263"/>
            <a:chOff x="0" y="0"/>
            <a:chExt cx="812800" cy="812800"/>
          </a:xfrm>
        </p:grpSpPr>
        <p:sp>
          <p:nvSpPr>
            <p:cNvPr id="4" name="Freeform 4"/>
            <p:cNvSpPr/>
            <p:nvPr/>
          </p:nvSpPr>
          <p:spPr>
            <a:xfrm>
              <a:off x="0" y="0"/>
              <a:ext cx="812800" cy="812800"/>
            </a:xfrm>
            <a:custGeom>
              <a:avLst/>
              <a:gdLst/>
              <a:ahLst/>
              <a:cxnLst/>
              <a:rect l="l" t="t" r="r" b="b"/>
              <a:pathLst>
                <a:path w="812800" h="812800">
                  <a:moveTo>
                    <a:pt x="114005" y="0"/>
                  </a:moveTo>
                  <a:lnTo>
                    <a:pt x="698795" y="0"/>
                  </a:lnTo>
                  <a:cubicBezTo>
                    <a:pt x="761758" y="0"/>
                    <a:pt x="812800" y="51042"/>
                    <a:pt x="812800" y="114005"/>
                  </a:cubicBezTo>
                  <a:lnTo>
                    <a:pt x="812800" y="698795"/>
                  </a:lnTo>
                  <a:cubicBezTo>
                    <a:pt x="812800" y="761758"/>
                    <a:pt x="761758" y="812800"/>
                    <a:pt x="698795" y="812800"/>
                  </a:cubicBezTo>
                  <a:lnTo>
                    <a:pt x="114005" y="812800"/>
                  </a:lnTo>
                  <a:cubicBezTo>
                    <a:pt x="51042" y="812800"/>
                    <a:pt x="0" y="761758"/>
                    <a:pt x="0" y="698795"/>
                  </a:cubicBezTo>
                  <a:lnTo>
                    <a:pt x="0" y="114005"/>
                  </a:lnTo>
                  <a:cubicBezTo>
                    <a:pt x="0" y="51042"/>
                    <a:pt x="51042" y="0"/>
                    <a:pt x="114005" y="0"/>
                  </a:cubicBezTo>
                  <a:close/>
                </a:path>
              </a:pathLst>
            </a:custGeom>
            <a:solidFill>
              <a:srgbClr val="F7BB97"/>
            </a:solidFill>
          </p:spPr>
          <p:txBody>
            <a:bodyPr/>
            <a:lstStyle/>
            <a:p>
              <a:endParaRPr lang="en-US"/>
            </a:p>
          </p:txBody>
        </p:sp>
        <p:sp>
          <p:nvSpPr>
            <p:cNvPr id="5" name="TextBox 5"/>
            <p:cNvSpPr txBox="1"/>
            <p:nvPr/>
          </p:nvSpPr>
          <p:spPr>
            <a:xfrm>
              <a:off x="0" y="114300"/>
              <a:ext cx="812800" cy="698500"/>
            </a:xfrm>
            <a:prstGeom prst="rect">
              <a:avLst/>
            </a:prstGeom>
          </p:spPr>
          <p:txBody>
            <a:bodyPr lIns="50800" tIns="50800" rIns="50800" bIns="50800" rtlCol="0" anchor="ctr"/>
            <a:lstStyle/>
            <a:p>
              <a:pPr algn="ctr">
                <a:lnSpc>
                  <a:spcPts val="7724"/>
                </a:lnSpc>
              </a:pPr>
              <a:endParaRPr/>
            </a:p>
          </p:txBody>
        </p:sp>
      </p:grpSp>
      <p:sp>
        <p:nvSpPr>
          <p:cNvPr id="6" name="TextBox 6"/>
          <p:cNvSpPr txBox="1"/>
          <p:nvPr/>
        </p:nvSpPr>
        <p:spPr>
          <a:xfrm>
            <a:off x="4898299" y="789104"/>
            <a:ext cx="8491401" cy="1944042"/>
          </a:xfrm>
          <a:prstGeom prst="rect">
            <a:avLst/>
          </a:prstGeom>
        </p:spPr>
        <p:txBody>
          <a:bodyPr lIns="0" tIns="0" rIns="0" bIns="0" rtlCol="0" anchor="t">
            <a:spAutoFit/>
          </a:bodyPr>
          <a:lstStyle/>
          <a:p>
            <a:pPr marL="0" lvl="0" indent="0" algn="ctr">
              <a:lnSpc>
                <a:spcPts val="15683"/>
              </a:lnSpc>
              <a:spcBef>
                <a:spcPct val="0"/>
              </a:spcBef>
            </a:pPr>
            <a:r>
              <a:rPr lang="en-US" sz="11972">
                <a:solidFill>
                  <a:srgbClr val="404040"/>
                </a:solidFill>
                <a:latin typeface="Hibernate"/>
              </a:rPr>
              <a:t>TASTY TUESDAY</a:t>
            </a:r>
          </a:p>
        </p:txBody>
      </p:sp>
      <p:grpSp>
        <p:nvGrpSpPr>
          <p:cNvPr id="7" name="Group 7"/>
          <p:cNvGrpSpPr/>
          <p:nvPr/>
        </p:nvGrpSpPr>
        <p:grpSpPr>
          <a:xfrm>
            <a:off x="8115603" y="4066355"/>
            <a:ext cx="2037263" cy="2037263"/>
            <a:chOff x="0" y="0"/>
            <a:chExt cx="812800" cy="812800"/>
          </a:xfrm>
        </p:grpSpPr>
        <p:sp>
          <p:nvSpPr>
            <p:cNvPr id="8" name="Freeform 8"/>
            <p:cNvSpPr/>
            <p:nvPr/>
          </p:nvSpPr>
          <p:spPr>
            <a:xfrm>
              <a:off x="0" y="0"/>
              <a:ext cx="812800" cy="812800"/>
            </a:xfrm>
            <a:custGeom>
              <a:avLst/>
              <a:gdLst/>
              <a:ahLst/>
              <a:cxnLst/>
              <a:rect l="l" t="t" r="r" b="b"/>
              <a:pathLst>
                <a:path w="812800" h="812800">
                  <a:moveTo>
                    <a:pt x="114005" y="0"/>
                  </a:moveTo>
                  <a:lnTo>
                    <a:pt x="698795" y="0"/>
                  </a:lnTo>
                  <a:cubicBezTo>
                    <a:pt x="761758" y="0"/>
                    <a:pt x="812800" y="51042"/>
                    <a:pt x="812800" y="114005"/>
                  </a:cubicBezTo>
                  <a:lnTo>
                    <a:pt x="812800" y="698795"/>
                  </a:lnTo>
                  <a:cubicBezTo>
                    <a:pt x="812800" y="761758"/>
                    <a:pt x="761758" y="812800"/>
                    <a:pt x="698795" y="812800"/>
                  </a:cubicBezTo>
                  <a:lnTo>
                    <a:pt x="114005" y="812800"/>
                  </a:lnTo>
                  <a:cubicBezTo>
                    <a:pt x="51042" y="812800"/>
                    <a:pt x="0" y="761758"/>
                    <a:pt x="0" y="698795"/>
                  </a:cubicBezTo>
                  <a:lnTo>
                    <a:pt x="0" y="114005"/>
                  </a:lnTo>
                  <a:cubicBezTo>
                    <a:pt x="0" y="51042"/>
                    <a:pt x="51042" y="0"/>
                    <a:pt x="114005" y="0"/>
                  </a:cubicBezTo>
                  <a:close/>
                </a:path>
              </a:pathLst>
            </a:custGeom>
            <a:solidFill>
              <a:srgbClr val="B8CDDB"/>
            </a:solidFill>
          </p:spPr>
          <p:txBody>
            <a:bodyPr/>
            <a:lstStyle/>
            <a:p>
              <a:endParaRPr lang="en-US"/>
            </a:p>
          </p:txBody>
        </p:sp>
        <p:sp>
          <p:nvSpPr>
            <p:cNvPr id="9" name="TextBox 9"/>
            <p:cNvSpPr txBox="1"/>
            <p:nvPr/>
          </p:nvSpPr>
          <p:spPr>
            <a:xfrm>
              <a:off x="0" y="114300"/>
              <a:ext cx="812800" cy="698500"/>
            </a:xfrm>
            <a:prstGeom prst="rect">
              <a:avLst/>
            </a:prstGeom>
          </p:spPr>
          <p:txBody>
            <a:bodyPr lIns="50800" tIns="50800" rIns="50800" bIns="50800" rtlCol="0" anchor="ctr"/>
            <a:lstStyle/>
            <a:p>
              <a:pPr algn="ctr">
                <a:lnSpc>
                  <a:spcPts val="7724"/>
                </a:lnSpc>
              </a:pPr>
              <a:endParaRPr/>
            </a:p>
          </p:txBody>
        </p:sp>
      </p:grpSp>
      <p:grpSp>
        <p:nvGrpSpPr>
          <p:cNvPr id="10" name="Group 10"/>
          <p:cNvGrpSpPr/>
          <p:nvPr/>
        </p:nvGrpSpPr>
        <p:grpSpPr>
          <a:xfrm>
            <a:off x="13296116" y="4066355"/>
            <a:ext cx="2037263" cy="2037263"/>
            <a:chOff x="0" y="0"/>
            <a:chExt cx="812800" cy="812800"/>
          </a:xfrm>
        </p:grpSpPr>
        <p:sp>
          <p:nvSpPr>
            <p:cNvPr id="11" name="Freeform 11"/>
            <p:cNvSpPr/>
            <p:nvPr/>
          </p:nvSpPr>
          <p:spPr>
            <a:xfrm>
              <a:off x="0" y="0"/>
              <a:ext cx="812800" cy="812800"/>
            </a:xfrm>
            <a:custGeom>
              <a:avLst/>
              <a:gdLst/>
              <a:ahLst/>
              <a:cxnLst/>
              <a:rect l="l" t="t" r="r" b="b"/>
              <a:pathLst>
                <a:path w="812800" h="812800">
                  <a:moveTo>
                    <a:pt x="114005" y="0"/>
                  </a:moveTo>
                  <a:lnTo>
                    <a:pt x="698795" y="0"/>
                  </a:lnTo>
                  <a:cubicBezTo>
                    <a:pt x="761758" y="0"/>
                    <a:pt x="812800" y="51042"/>
                    <a:pt x="812800" y="114005"/>
                  </a:cubicBezTo>
                  <a:lnTo>
                    <a:pt x="812800" y="698795"/>
                  </a:lnTo>
                  <a:cubicBezTo>
                    <a:pt x="812800" y="761758"/>
                    <a:pt x="761758" y="812800"/>
                    <a:pt x="698795" y="812800"/>
                  </a:cubicBezTo>
                  <a:lnTo>
                    <a:pt x="114005" y="812800"/>
                  </a:lnTo>
                  <a:cubicBezTo>
                    <a:pt x="51042" y="812800"/>
                    <a:pt x="0" y="761758"/>
                    <a:pt x="0" y="698795"/>
                  </a:cubicBezTo>
                  <a:lnTo>
                    <a:pt x="0" y="114005"/>
                  </a:lnTo>
                  <a:cubicBezTo>
                    <a:pt x="0" y="51042"/>
                    <a:pt x="51042" y="0"/>
                    <a:pt x="114005" y="0"/>
                  </a:cubicBezTo>
                  <a:close/>
                </a:path>
              </a:pathLst>
            </a:custGeom>
            <a:solidFill>
              <a:srgbClr val="FFD2CC"/>
            </a:solidFill>
          </p:spPr>
          <p:txBody>
            <a:bodyPr/>
            <a:lstStyle/>
            <a:p>
              <a:endParaRPr lang="en-US"/>
            </a:p>
          </p:txBody>
        </p:sp>
        <p:sp>
          <p:nvSpPr>
            <p:cNvPr id="12" name="TextBox 12"/>
            <p:cNvSpPr txBox="1"/>
            <p:nvPr/>
          </p:nvSpPr>
          <p:spPr>
            <a:xfrm>
              <a:off x="0" y="114300"/>
              <a:ext cx="812800" cy="698500"/>
            </a:xfrm>
            <a:prstGeom prst="rect">
              <a:avLst/>
            </a:prstGeom>
          </p:spPr>
          <p:txBody>
            <a:bodyPr lIns="50800" tIns="50800" rIns="50800" bIns="50800" rtlCol="0" anchor="ctr"/>
            <a:lstStyle/>
            <a:p>
              <a:pPr algn="ctr">
                <a:lnSpc>
                  <a:spcPts val="7724"/>
                </a:lnSpc>
              </a:pPr>
              <a:endParaRPr/>
            </a:p>
          </p:txBody>
        </p:sp>
      </p:grpSp>
      <p:grpSp>
        <p:nvGrpSpPr>
          <p:cNvPr id="13" name="Group 13"/>
          <p:cNvGrpSpPr/>
          <p:nvPr/>
        </p:nvGrpSpPr>
        <p:grpSpPr>
          <a:xfrm>
            <a:off x="1156677" y="2527379"/>
            <a:ext cx="15974647" cy="803134"/>
            <a:chOff x="0" y="0"/>
            <a:chExt cx="4207314" cy="211525"/>
          </a:xfrm>
        </p:grpSpPr>
        <p:sp>
          <p:nvSpPr>
            <p:cNvPr id="14" name="Freeform 14"/>
            <p:cNvSpPr/>
            <p:nvPr/>
          </p:nvSpPr>
          <p:spPr>
            <a:xfrm>
              <a:off x="0" y="0"/>
              <a:ext cx="4207315" cy="211525"/>
            </a:xfrm>
            <a:custGeom>
              <a:avLst/>
              <a:gdLst/>
              <a:ahLst/>
              <a:cxnLst/>
              <a:rect l="l" t="t" r="r" b="b"/>
              <a:pathLst>
                <a:path w="4207315" h="211525">
                  <a:moveTo>
                    <a:pt x="24717" y="0"/>
                  </a:moveTo>
                  <a:lnTo>
                    <a:pt x="4182598" y="0"/>
                  </a:lnTo>
                  <a:cubicBezTo>
                    <a:pt x="4196249" y="0"/>
                    <a:pt x="4207315" y="11066"/>
                    <a:pt x="4207315" y="24717"/>
                  </a:cubicBezTo>
                  <a:lnTo>
                    <a:pt x="4207315" y="186809"/>
                  </a:lnTo>
                  <a:cubicBezTo>
                    <a:pt x="4207315" y="193364"/>
                    <a:pt x="4204710" y="199651"/>
                    <a:pt x="4200075" y="204286"/>
                  </a:cubicBezTo>
                  <a:cubicBezTo>
                    <a:pt x="4195440" y="208921"/>
                    <a:pt x="4189153" y="211525"/>
                    <a:pt x="4182598" y="211525"/>
                  </a:cubicBezTo>
                  <a:lnTo>
                    <a:pt x="24717" y="211525"/>
                  </a:lnTo>
                  <a:cubicBezTo>
                    <a:pt x="18161" y="211525"/>
                    <a:pt x="11875" y="208921"/>
                    <a:pt x="7239" y="204286"/>
                  </a:cubicBezTo>
                  <a:cubicBezTo>
                    <a:pt x="2604" y="199651"/>
                    <a:pt x="0" y="193364"/>
                    <a:pt x="0" y="186809"/>
                  </a:cubicBezTo>
                  <a:lnTo>
                    <a:pt x="0" y="24717"/>
                  </a:lnTo>
                  <a:cubicBezTo>
                    <a:pt x="0" y="18161"/>
                    <a:pt x="2604" y="11875"/>
                    <a:pt x="7239" y="7239"/>
                  </a:cubicBezTo>
                  <a:cubicBezTo>
                    <a:pt x="11875" y="2604"/>
                    <a:pt x="18161" y="0"/>
                    <a:pt x="24717" y="0"/>
                  </a:cubicBezTo>
                  <a:close/>
                </a:path>
              </a:pathLst>
            </a:custGeom>
            <a:solidFill>
              <a:srgbClr val="404040"/>
            </a:solidFill>
          </p:spPr>
          <p:txBody>
            <a:bodyPr/>
            <a:lstStyle/>
            <a:p>
              <a:endParaRPr lang="en-US"/>
            </a:p>
          </p:txBody>
        </p:sp>
        <p:sp>
          <p:nvSpPr>
            <p:cNvPr id="15" name="TextBox 15"/>
            <p:cNvSpPr txBox="1"/>
            <p:nvPr/>
          </p:nvSpPr>
          <p:spPr>
            <a:xfrm>
              <a:off x="0" y="9525"/>
              <a:ext cx="4207314" cy="202000"/>
            </a:xfrm>
            <a:prstGeom prst="rect">
              <a:avLst/>
            </a:prstGeom>
          </p:spPr>
          <p:txBody>
            <a:bodyPr lIns="50800" tIns="50800" rIns="50800" bIns="50800" rtlCol="0" anchor="ctr"/>
            <a:lstStyle/>
            <a:p>
              <a:pPr algn="ctr">
                <a:lnSpc>
                  <a:spcPts val="2898"/>
                </a:lnSpc>
              </a:pPr>
              <a:endParaRPr/>
            </a:p>
          </p:txBody>
        </p:sp>
      </p:grpSp>
      <p:sp>
        <p:nvSpPr>
          <p:cNvPr id="16" name="Freeform 16"/>
          <p:cNvSpPr/>
          <p:nvPr/>
        </p:nvSpPr>
        <p:spPr>
          <a:xfrm>
            <a:off x="3245932" y="4466278"/>
            <a:ext cx="1414926" cy="1237417"/>
          </a:xfrm>
          <a:custGeom>
            <a:avLst/>
            <a:gdLst/>
            <a:ahLst/>
            <a:cxnLst/>
            <a:rect l="l" t="t" r="r" b="b"/>
            <a:pathLst>
              <a:path w="1414926" h="1237417">
                <a:moveTo>
                  <a:pt x="0" y="0"/>
                </a:moveTo>
                <a:lnTo>
                  <a:pt x="1414926" y="0"/>
                </a:lnTo>
                <a:lnTo>
                  <a:pt x="1414926" y="1237417"/>
                </a:lnTo>
                <a:lnTo>
                  <a:pt x="0" y="12374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Freeform 17"/>
          <p:cNvSpPr/>
          <p:nvPr/>
        </p:nvSpPr>
        <p:spPr>
          <a:xfrm>
            <a:off x="8344377" y="4466278"/>
            <a:ext cx="1599247" cy="1237417"/>
          </a:xfrm>
          <a:custGeom>
            <a:avLst/>
            <a:gdLst/>
            <a:ahLst/>
            <a:cxnLst/>
            <a:rect l="l" t="t" r="r" b="b"/>
            <a:pathLst>
              <a:path w="1599247" h="1237417">
                <a:moveTo>
                  <a:pt x="0" y="0"/>
                </a:moveTo>
                <a:lnTo>
                  <a:pt x="1599246" y="0"/>
                </a:lnTo>
                <a:lnTo>
                  <a:pt x="1599246" y="1237417"/>
                </a:lnTo>
                <a:lnTo>
                  <a:pt x="0" y="123741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8" name="Freeform 18"/>
          <p:cNvSpPr/>
          <p:nvPr/>
        </p:nvSpPr>
        <p:spPr>
          <a:xfrm>
            <a:off x="13626969" y="4336384"/>
            <a:ext cx="1375557" cy="1497205"/>
          </a:xfrm>
          <a:custGeom>
            <a:avLst/>
            <a:gdLst/>
            <a:ahLst/>
            <a:cxnLst/>
            <a:rect l="l" t="t" r="r" b="b"/>
            <a:pathLst>
              <a:path w="1375557" h="1497205">
                <a:moveTo>
                  <a:pt x="0" y="0"/>
                </a:moveTo>
                <a:lnTo>
                  <a:pt x="1375558" y="0"/>
                </a:lnTo>
                <a:lnTo>
                  <a:pt x="1375558" y="1497205"/>
                </a:lnTo>
                <a:lnTo>
                  <a:pt x="0" y="1497205"/>
                </a:lnTo>
                <a:lnTo>
                  <a:pt x="0" y="0"/>
                </a:lnTo>
                <a:close/>
              </a:path>
            </a:pathLst>
          </a:custGeom>
          <a:blipFill>
            <a:blip r:embed="rId7">
              <a:extLst>
                <a:ext uri="{96DAC541-7B7A-43D3-8B79-37D633B846F1}">
                  <asvg:svgBlip xmlns:asvg="http://schemas.microsoft.com/office/drawing/2016/SVG/main" r:embed="rId8"/>
                </a:ext>
              </a:extLst>
            </a:blip>
            <a:stretch>
              <a:fillRect/>
            </a:stretch>
          </a:blipFill>
          <a:ln cap="sq">
            <a:noFill/>
            <a:prstDash val="solid"/>
            <a:miter/>
          </a:ln>
        </p:spPr>
        <p:txBody>
          <a:bodyPr/>
          <a:lstStyle/>
          <a:p>
            <a:endParaRPr lang="en-US"/>
          </a:p>
        </p:txBody>
      </p:sp>
      <p:sp>
        <p:nvSpPr>
          <p:cNvPr id="19" name="Freeform 19"/>
          <p:cNvSpPr/>
          <p:nvPr/>
        </p:nvSpPr>
        <p:spPr>
          <a:xfrm>
            <a:off x="5645744" y="4664000"/>
            <a:ext cx="1484974" cy="841972"/>
          </a:xfrm>
          <a:custGeom>
            <a:avLst/>
            <a:gdLst/>
            <a:ahLst/>
            <a:cxnLst/>
            <a:rect l="l" t="t" r="r" b="b"/>
            <a:pathLst>
              <a:path w="1484974" h="841972">
                <a:moveTo>
                  <a:pt x="0" y="0"/>
                </a:moveTo>
                <a:lnTo>
                  <a:pt x="1484974" y="0"/>
                </a:lnTo>
                <a:lnTo>
                  <a:pt x="1484974" y="841972"/>
                </a:lnTo>
                <a:lnTo>
                  <a:pt x="0" y="84197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0" name="TextBox 20"/>
          <p:cNvSpPr txBox="1"/>
          <p:nvPr/>
        </p:nvSpPr>
        <p:spPr>
          <a:xfrm>
            <a:off x="2039581" y="6579868"/>
            <a:ext cx="3827629" cy="2513584"/>
          </a:xfrm>
          <a:prstGeom prst="rect">
            <a:avLst/>
          </a:prstGeom>
        </p:spPr>
        <p:txBody>
          <a:bodyPr lIns="0" tIns="0" rIns="0" bIns="0" rtlCol="0" anchor="t">
            <a:spAutoFit/>
          </a:bodyPr>
          <a:lstStyle/>
          <a:p>
            <a:pPr marL="0" lvl="0" indent="0">
              <a:lnSpc>
                <a:spcPts val="2887"/>
              </a:lnSpc>
              <a:spcBef>
                <a:spcPct val="0"/>
              </a:spcBef>
            </a:pPr>
            <a:r>
              <a:rPr lang="en-US" sz="1899" spc="60">
                <a:solidFill>
                  <a:srgbClr val="000000"/>
                </a:solidFill>
                <a:latin typeface="Montserrat"/>
              </a:rPr>
              <a:t>Partner with families to bring in healthy snacks from their cultures. Create a map of the world and mark where each snack comes from. Discuss ingredients and flavors together.</a:t>
            </a:r>
          </a:p>
        </p:txBody>
      </p:sp>
      <p:sp>
        <p:nvSpPr>
          <p:cNvPr id="21" name="TextBox 21"/>
          <p:cNvSpPr txBox="1"/>
          <p:nvPr/>
        </p:nvSpPr>
        <p:spPr>
          <a:xfrm>
            <a:off x="7316270" y="6579868"/>
            <a:ext cx="3867342" cy="2151634"/>
          </a:xfrm>
          <a:prstGeom prst="rect">
            <a:avLst/>
          </a:prstGeom>
        </p:spPr>
        <p:txBody>
          <a:bodyPr lIns="0" tIns="0" rIns="0" bIns="0" rtlCol="0" anchor="t">
            <a:spAutoFit/>
          </a:bodyPr>
          <a:lstStyle/>
          <a:p>
            <a:pPr algn="ctr">
              <a:lnSpc>
                <a:spcPts val="2887"/>
              </a:lnSpc>
            </a:pPr>
            <a:r>
              <a:rPr lang="en-US" sz="1899" spc="60">
                <a:solidFill>
                  <a:srgbClr val="000000"/>
                </a:solidFill>
                <a:latin typeface="Montserrat"/>
              </a:rPr>
              <a:t>Traditional Hispanic Snacks:</a:t>
            </a:r>
          </a:p>
          <a:p>
            <a:pPr marL="410209" lvl="1" indent="-205105">
              <a:lnSpc>
                <a:spcPts val="2887"/>
              </a:lnSpc>
              <a:buFont typeface="Arial"/>
              <a:buChar char="•"/>
            </a:pPr>
            <a:r>
              <a:rPr lang="en-US" sz="1899" spc="60">
                <a:solidFill>
                  <a:srgbClr val="000000"/>
                </a:solidFill>
                <a:latin typeface="Montserrat"/>
              </a:rPr>
              <a:t>Fruit Cups</a:t>
            </a:r>
          </a:p>
          <a:p>
            <a:pPr marL="410209" lvl="1" indent="-205105">
              <a:lnSpc>
                <a:spcPts val="2887"/>
              </a:lnSpc>
              <a:buFont typeface="Arial"/>
              <a:buChar char="•"/>
            </a:pPr>
            <a:r>
              <a:rPr lang="en-US" sz="1899" spc="60">
                <a:solidFill>
                  <a:srgbClr val="000000"/>
                </a:solidFill>
                <a:latin typeface="Montserrat"/>
              </a:rPr>
              <a:t>Paletas</a:t>
            </a:r>
          </a:p>
          <a:p>
            <a:pPr marL="410209" lvl="1" indent="-205105">
              <a:lnSpc>
                <a:spcPts val="2887"/>
              </a:lnSpc>
              <a:buFont typeface="Arial"/>
              <a:buChar char="•"/>
            </a:pPr>
            <a:r>
              <a:rPr lang="en-US" sz="1899" spc="60">
                <a:solidFill>
                  <a:srgbClr val="000000"/>
                </a:solidFill>
                <a:latin typeface="Montserrat"/>
              </a:rPr>
              <a:t>Guacamole</a:t>
            </a:r>
          </a:p>
          <a:p>
            <a:pPr marL="410209" lvl="1" indent="-205105">
              <a:lnSpc>
                <a:spcPts val="2887"/>
              </a:lnSpc>
              <a:buFont typeface="Arial"/>
              <a:buChar char="•"/>
            </a:pPr>
            <a:r>
              <a:rPr lang="en-US" sz="1899" spc="60">
                <a:solidFill>
                  <a:srgbClr val="000000"/>
                </a:solidFill>
                <a:latin typeface="Montserrat"/>
              </a:rPr>
              <a:t>Ate Con Queso</a:t>
            </a:r>
          </a:p>
          <a:p>
            <a:pPr marL="410209" lvl="1" indent="-205105">
              <a:lnSpc>
                <a:spcPts val="2887"/>
              </a:lnSpc>
              <a:spcBef>
                <a:spcPct val="0"/>
              </a:spcBef>
              <a:buFont typeface="Arial"/>
              <a:buChar char="•"/>
            </a:pPr>
            <a:r>
              <a:rPr lang="en-US" sz="1899" spc="60">
                <a:solidFill>
                  <a:srgbClr val="000000"/>
                </a:solidFill>
                <a:latin typeface="Montserrat"/>
              </a:rPr>
              <a:t>Nachos &amp; Tortillas</a:t>
            </a:r>
          </a:p>
        </p:txBody>
      </p:sp>
      <p:sp>
        <p:nvSpPr>
          <p:cNvPr id="22" name="TextBox 22"/>
          <p:cNvSpPr txBox="1"/>
          <p:nvPr/>
        </p:nvSpPr>
        <p:spPr>
          <a:xfrm>
            <a:off x="12381077" y="6579868"/>
            <a:ext cx="3867342" cy="1789684"/>
          </a:xfrm>
          <a:prstGeom prst="rect">
            <a:avLst/>
          </a:prstGeom>
        </p:spPr>
        <p:txBody>
          <a:bodyPr lIns="0" tIns="0" rIns="0" bIns="0" rtlCol="0" anchor="t">
            <a:spAutoFit/>
          </a:bodyPr>
          <a:lstStyle/>
          <a:p>
            <a:pPr marL="0" lvl="0" indent="0">
              <a:lnSpc>
                <a:spcPts val="2887"/>
              </a:lnSpc>
              <a:spcBef>
                <a:spcPct val="0"/>
              </a:spcBef>
            </a:pPr>
            <a:r>
              <a:rPr lang="en-US" sz="1899" spc="60">
                <a:solidFill>
                  <a:srgbClr val="000000"/>
                </a:solidFill>
                <a:latin typeface="Montserrat"/>
              </a:rPr>
              <a:t>Encourages sharing and support communication skills. This will also help kids get familiar with various foods from different cultures.</a:t>
            </a:r>
          </a:p>
        </p:txBody>
      </p:sp>
      <p:sp>
        <p:nvSpPr>
          <p:cNvPr id="23" name="TextBox 23"/>
          <p:cNvSpPr txBox="1"/>
          <p:nvPr/>
        </p:nvSpPr>
        <p:spPr>
          <a:xfrm>
            <a:off x="1270295" y="2675996"/>
            <a:ext cx="15747411" cy="448751"/>
          </a:xfrm>
          <a:prstGeom prst="rect">
            <a:avLst/>
          </a:prstGeom>
        </p:spPr>
        <p:txBody>
          <a:bodyPr lIns="0" tIns="0" rIns="0" bIns="0" rtlCol="0" anchor="t">
            <a:spAutoFit/>
          </a:bodyPr>
          <a:lstStyle/>
          <a:p>
            <a:pPr marL="0" lvl="0" indent="0" algn="ctr">
              <a:lnSpc>
                <a:spcPts val="3615"/>
              </a:lnSpc>
              <a:spcBef>
                <a:spcPct val="0"/>
              </a:spcBef>
            </a:pPr>
            <a:r>
              <a:rPr lang="en-US" sz="2582" spc="82">
                <a:solidFill>
                  <a:srgbClr val="FFFFFF"/>
                </a:solidFill>
                <a:latin typeface="Montserrat Bold"/>
              </a:rPr>
              <a:t>ACTIVITY: </a:t>
            </a:r>
            <a:r>
              <a:rPr lang="en-US" sz="2582" spc="82">
                <a:solidFill>
                  <a:srgbClr val="FFFFFF"/>
                </a:solidFill>
                <a:latin typeface="Montserrat"/>
              </a:rPr>
              <a:t>ASK THE KIDS TO BRING SNACKS FROM THEIR CULTURE</a:t>
            </a:r>
          </a:p>
        </p:txBody>
      </p:sp>
      <p:sp>
        <p:nvSpPr>
          <p:cNvPr id="24" name="Freeform 24"/>
          <p:cNvSpPr/>
          <p:nvPr/>
        </p:nvSpPr>
        <p:spPr>
          <a:xfrm>
            <a:off x="10982004" y="4664000"/>
            <a:ext cx="1484974" cy="841972"/>
          </a:xfrm>
          <a:custGeom>
            <a:avLst/>
            <a:gdLst/>
            <a:ahLst/>
            <a:cxnLst/>
            <a:rect l="l" t="t" r="r" b="b"/>
            <a:pathLst>
              <a:path w="1484974" h="841972">
                <a:moveTo>
                  <a:pt x="0" y="0"/>
                </a:moveTo>
                <a:lnTo>
                  <a:pt x="1484974" y="0"/>
                </a:lnTo>
                <a:lnTo>
                  <a:pt x="1484974" y="841972"/>
                </a:lnTo>
                <a:lnTo>
                  <a:pt x="0" y="84197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25" name="TextBox 25"/>
          <p:cNvSpPr txBox="1"/>
          <p:nvPr/>
        </p:nvSpPr>
        <p:spPr>
          <a:xfrm>
            <a:off x="249738" y="9888062"/>
            <a:ext cx="5701639" cy="216719"/>
          </a:xfrm>
          <a:prstGeom prst="rect">
            <a:avLst/>
          </a:prstGeom>
        </p:spPr>
        <p:txBody>
          <a:bodyPr lIns="0" tIns="0" rIns="0" bIns="0" rtlCol="0" anchor="t">
            <a:spAutoFit/>
          </a:bodyPr>
          <a:lstStyle/>
          <a:p>
            <a:pPr>
              <a:lnSpc>
                <a:spcPts val="1731"/>
              </a:lnSpc>
              <a:spcBef>
                <a:spcPct val="0"/>
              </a:spcBef>
            </a:pPr>
            <a:r>
              <a:rPr lang="en-US" sz="1236">
                <a:solidFill>
                  <a:srgbClr val="404040"/>
                </a:solidFill>
                <a:latin typeface="Montserrat Medium"/>
              </a:rPr>
              <a:t>https://www.naeyc.org/events/woyc</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0429" r="-70429"/>
            </a:stretch>
          </a:blipFill>
        </p:spPr>
        <p:txBody>
          <a:bodyPr/>
          <a:lstStyle/>
          <a:p>
            <a:endParaRPr lang="en-US"/>
          </a:p>
        </p:txBody>
      </p:sp>
      <p:grpSp>
        <p:nvGrpSpPr>
          <p:cNvPr id="3" name="Group 3"/>
          <p:cNvGrpSpPr/>
          <p:nvPr/>
        </p:nvGrpSpPr>
        <p:grpSpPr>
          <a:xfrm>
            <a:off x="1156677" y="3181531"/>
            <a:ext cx="15974647" cy="803134"/>
            <a:chOff x="0" y="0"/>
            <a:chExt cx="4207314" cy="211525"/>
          </a:xfrm>
        </p:grpSpPr>
        <p:sp>
          <p:nvSpPr>
            <p:cNvPr id="4" name="Freeform 4"/>
            <p:cNvSpPr/>
            <p:nvPr/>
          </p:nvSpPr>
          <p:spPr>
            <a:xfrm>
              <a:off x="0" y="0"/>
              <a:ext cx="4207315" cy="211525"/>
            </a:xfrm>
            <a:custGeom>
              <a:avLst/>
              <a:gdLst/>
              <a:ahLst/>
              <a:cxnLst/>
              <a:rect l="l" t="t" r="r" b="b"/>
              <a:pathLst>
                <a:path w="4207315" h="211525">
                  <a:moveTo>
                    <a:pt x="24717" y="0"/>
                  </a:moveTo>
                  <a:lnTo>
                    <a:pt x="4182598" y="0"/>
                  </a:lnTo>
                  <a:cubicBezTo>
                    <a:pt x="4196249" y="0"/>
                    <a:pt x="4207315" y="11066"/>
                    <a:pt x="4207315" y="24717"/>
                  </a:cubicBezTo>
                  <a:lnTo>
                    <a:pt x="4207315" y="186809"/>
                  </a:lnTo>
                  <a:cubicBezTo>
                    <a:pt x="4207315" y="193364"/>
                    <a:pt x="4204710" y="199651"/>
                    <a:pt x="4200075" y="204286"/>
                  </a:cubicBezTo>
                  <a:cubicBezTo>
                    <a:pt x="4195440" y="208921"/>
                    <a:pt x="4189153" y="211525"/>
                    <a:pt x="4182598" y="211525"/>
                  </a:cubicBezTo>
                  <a:lnTo>
                    <a:pt x="24717" y="211525"/>
                  </a:lnTo>
                  <a:cubicBezTo>
                    <a:pt x="18161" y="211525"/>
                    <a:pt x="11875" y="208921"/>
                    <a:pt x="7239" y="204286"/>
                  </a:cubicBezTo>
                  <a:cubicBezTo>
                    <a:pt x="2604" y="199651"/>
                    <a:pt x="0" y="193364"/>
                    <a:pt x="0" y="186809"/>
                  </a:cubicBezTo>
                  <a:lnTo>
                    <a:pt x="0" y="24717"/>
                  </a:lnTo>
                  <a:cubicBezTo>
                    <a:pt x="0" y="18161"/>
                    <a:pt x="2604" y="11875"/>
                    <a:pt x="7239" y="7239"/>
                  </a:cubicBezTo>
                  <a:cubicBezTo>
                    <a:pt x="11875" y="2604"/>
                    <a:pt x="18161" y="0"/>
                    <a:pt x="24717" y="0"/>
                  </a:cubicBezTo>
                  <a:close/>
                </a:path>
              </a:pathLst>
            </a:custGeom>
            <a:solidFill>
              <a:srgbClr val="404040"/>
            </a:solidFill>
          </p:spPr>
          <p:txBody>
            <a:bodyPr/>
            <a:lstStyle/>
            <a:p>
              <a:endParaRPr lang="en-US"/>
            </a:p>
          </p:txBody>
        </p:sp>
        <p:sp>
          <p:nvSpPr>
            <p:cNvPr id="5" name="TextBox 5"/>
            <p:cNvSpPr txBox="1"/>
            <p:nvPr/>
          </p:nvSpPr>
          <p:spPr>
            <a:xfrm>
              <a:off x="0" y="9525"/>
              <a:ext cx="4207314" cy="202000"/>
            </a:xfrm>
            <a:prstGeom prst="rect">
              <a:avLst/>
            </a:prstGeom>
          </p:spPr>
          <p:txBody>
            <a:bodyPr lIns="50800" tIns="50800" rIns="50800" bIns="50800" rtlCol="0" anchor="ctr"/>
            <a:lstStyle/>
            <a:p>
              <a:pPr algn="ctr">
                <a:lnSpc>
                  <a:spcPts val="2898"/>
                </a:lnSpc>
              </a:pPr>
              <a:endParaRPr/>
            </a:p>
          </p:txBody>
        </p:sp>
      </p:grpSp>
      <p:sp>
        <p:nvSpPr>
          <p:cNvPr id="6" name="TextBox 6"/>
          <p:cNvSpPr txBox="1"/>
          <p:nvPr/>
        </p:nvSpPr>
        <p:spPr>
          <a:xfrm>
            <a:off x="1756883" y="1225096"/>
            <a:ext cx="14774235" cy="1956435"/>
          </a:xfrm>
          <a:prstGeom prst="rect">
            <a:avLst/>
          </a:prstGeom>
        </p:spPr>
        <p:txBody>
          <a:bodyPr lIns="0" tIns="0" rIns="0" bIns="0" rtlCol="0" anchor="t">
            <a:spAutoFit/>
          </a:bodyPr>
          <a:lstStyle/>
          <a:p>
            <a:pPr marL="0" lvl="0" indent="0" algn="ctr">
              <a:lnSpc>
                <a:spcPts val="15720"/>
              </a:lnSpc>
              <a:spcBef>
                <a:spcPct val="0"/>
              </a:spcBef>
            </a:pPr>
            <a:r>
              <a:rPr lang="en-US" sz="12000">
                <a:solidFill>
                  <a:srgbClr val="404040"/>
                </a:solidFill>
                <a:latin typeface="Hibernate"/>
              </a:rPr>
              <a:t>WORK TOGETHER WEDNESDAY</a:t>
            </a:r>
          </a:p>
        </p:txBody>
      </p:sp>
      <p:sp>
        <p:nvSpPr>
          <p:cNvPr id="7" name="TextBox 7"/>
          <p:cNvSpPr txBox="1"/>
          <p:nvPr/>
        </p:nvSpPr>
        <p:spPr>
          <a:xfrm>
            <a:off x="1270295" y="3330148"/>
            <a:ext cx="15747411" cy="448751"/>
          </a:xfrm>
          <a:prstGeom prst="rect">
            <a:avLst/>
          </a:prstGeom>
        </p:spPr>
        <p:txBody>
          <a:bodyPr lIns="0" tIns="0" rIns="0" bIns="0" rtlCol="0" anchor="t">
            <a:spAutoFit/>
          </a:bodyPr>
          <a:lstStyle/>
          <a:p>
            <a:pPr marL="0" lvl="0" indent="0" algn="ctr">
              <a:lnSpc>
                <a:spcPts val="3615"/>
              </a:lnSpc>
              <a:spcBef>
                <a:spcPct val="0"/>
              </a:spcBef>
            </a:pPr>
            <a:r>
              <a:rPr lang="en-US" sz="2582" spc="82">
                <a:solidFill>
                  <a:srgbClr val="FFFFFF"/>
                </a:solidFill>
                <a:latin typeface="Montserrat Bold"/>
              </a:rPr>
              <a:t>ACTIVITY: </a:t>
            </a:r>
            <a:r>
              <a:rPr lang="en-US" sz="2582" spc="82">
                <a:solidFill>
                  <a:srgbClr val="FFFFFF"/>
                </a:solidFill>
                <a:latin typeface="Montserrat"/>
              </a:rPr>
              <a:t>SCAVENGER HUNT</a:t>
            </a:r>
          </a:p>
        </p:txBody>
      </p:sp>
      <p:sp>
        <p:nvSpPr>
          <p:cNvPr id="8" name="TextBox 8"/>
          <p:cNvSpPr txBox="1"/>
          <p:nvPr/>
        </p:nvSpPr>
        <p:spPr>
          <a:xfrm>
            <a:off x="1248322" y="4381179"/>
            <a:ext cx="15769383" cy="341884"/>
          </a:xfrm>
          <a:prstGeom prst="rect">
            <a:avLst/>
          </a:prstGeom>
        </p:spPr>
        <p:txBody>
          <a:bodyPr lIns="0" tIns="0" rIns="0" bIns="0" rtlCol="0" anchor="t">
            <a:spAutoFit/>
          </a:bodyPr>
          <a:lstStyle/>
          <a:p>
            <a:pPr algn="ctr">
              <a:lnSpc>
                <a:spcPts val="2887"/>
              </a:lnSpc>
            </a:pPr>
            <a:r>
              <a:rPr lang="en-US" sz="1899" spc="60">
                <a:solidFill>
                  <a:srgbClr val="000000"/>
                </a:solidFill>
                <a:latin typeface="Montserrat"/>
                <a:ea typeface="Montserrat"/>
              </a:rPr>
              <a:t>Encourages children to be active and explore. This would also help them learn about teamwork. 🌈</a:t>
            </a:r>
          </a:p>
        </p:txBody>
      </p:sp>
      <p:grpSp>
        <p:nvGrpSpPr>
          <p:cNvPr id="9" name="Group 9"/>
          <p:cNvGrpSpPr/>
          <p:nvPr/>
        </p:nvGrpSpPr>
        <p:grpSpPr>
          <a:xfrm>
            <a:off x="1693039" y="5568302"/>
            <a:ext cx="4229454" cy="2513822"/>
            <a:chOff x="0" y="0"/>
            <a:chExt cx="1113930" cy="662077"/>
          </a:xfrm>
        </p:grpSpPr>
        <p:sp>
          <p:nvSpPr>
            <p:cNvPr id="10" name="Freeform 10"/>
            <p:cNvSpPr/>
            <p:nvPr/>
          </p:nvSpPr>
          <p:spPr>
            <a:xfrm>
              <a:off x="0" y="0"/>
              <a:ext cx="1113930" cy="662077"/>
            </a:xfrm>
            <a:custGeom>
              <a:avLst/>
              <a:gdLst/>
              <a:ahLst/>
              <a:cxnLst/>
              <a:rect l="l" t="t" r="r" b="b"/>
              <a:pathLst>
                <a:path w="1113930" h="662077">
                  <a:moveTo>
                    <a:pt x="93354" y="0"/>
                  </a:moveTo>
                  <a:lnTo>
                    <a:pt x="1020576" y="0"/>
                  </a:lnTo>
                  <a:cubicBezTo>
                    <a:pt x="1072134" y="0"/>
                    <a:pt x="1113930" y="41796"/>
                    <a:pt x="1113930" y="93354"/>
                  </a:cubicBezTo>
                  <a:lnTo>
                    <a:pt x="1113930" y="568722"/>
                  </a:lnTo>
                  <a:cubicBezTo>
                    <a:pt x="1113930" y="620281"/>
                    <a:pt x="1072134" y="662077"/>
                    <a:pt x="1020576" y="662077"/>
                  </a:cubicBezTo>
                  <a:lnTo>
                    <a:pt x="93354" y="662077"/>
                  </a:lnTo>
                  <a:cubicBezTo>
                    <a:pt x="41796" y="662077"/>
                    <a:pt x="0" y="620281"/>
                    <a:pt x="0" y="568722"/>
                  </a:cubicBezTo>
                  <a:lnTo>
                    <a:pt x="0" y="93354"/>
                  </a:lnTo>
                  <a:cubicBezTo>
                    <a:pt x="0" y="41796"/>
                    <a:pt x="41796" y="0"/>
                    <a:pt x="93354" y="0"/>
                  </a:cubicBezTo>
                  <a:close/>
                </a:path>
              </a:pathLst>
            </a:custGeom>
            <a:solidFill>
              <a:srgbClr val="FFD2CC"/>
            </a:solidFill>
          </p:spPr>
          <p:txBody>
            <a:bodyPr/>
            <a:lstStyle/>
            <a:p>
              <a:endParaRPr lang="en-US"/>
            </a:p>
          </p:txBody>
        </p:sp>
        <p:sp>
          <p:nvSpPr>
            <p:cNvPr id="11" name="TextBox 11"/>
            <p:cNvSpPr txBox="1"/>
            <p:nvPr/>
          </p:nvSpPr>
          <p:spPr>
            <a:xfrm>
              <a:off x="0" y="9525"/>
              <a:ext cx="1113930" cy="652552"/>
            </a:xfrm>
            <a:prstGeom prst="rect">
              <a:avLst/>
            </a:prstGeom>
          </p:spPr>
          <p:txBody>
            <a:bodyPr lIns="50800" tIns="50800" rIns="50800" bIns="50800" rtlCol="0" anchor="ctr"/>
            <a:lstStyle/>
            <a:p>
              <a:pPr algn="ctr">
                <a:lnSpc>
                  <a:spcPts val="2898"/>
                </a:lnSpc>
              </a:pPr>
              <a:endParaRPr/>
            </a:p>
          </p:txBody>
        </p:sp>
      </p:grpSp>
      <p:sp>
        <p:nvSpPr>
          <p:cNvPr id="12" name="TextBox 12"/>
          <p:cNvSpPr txBox="1"/>
          <p:nvPr/>
        </p:nvSpPr>
        <p:spPr>
          <a:xfrm>
            <a:off x="2094180" y="6114822"/>
            <a:ext cx="3427172" cy="1427734"/>
          </a:xfrm>
          <a:prstGeom prst="rect">
            <a:avLst/>
          </a:prstGeom>
        </p:spPr>
        <p:txBody>
          <a:bodyPr lIns="0" tIns="0" rIns="0" bIns="0" rtlCol="0" anchor="t">
            <a:spAutoFit/>
          </a:bodyPr>
          <a:lstStyle/>
          <a:p>
            <a:pPr>
              <a:lnSpc>
                <a:spcPts val="2887"/>
              </a:lnSpc>
            </a:pPr>
            <a:r>
              <a:rPr lang="en-US" sz="1899" spc="60">
                <a:solidFill>
                  <a:srgbClr val="000000"/>
                </a:solidFill>
                <a:latin typeface="Montserrat"/>
              </a:rPr>
              <a:t>Ask the children to find and collect items around the classroom in certain colors.</a:t>
            </a:r>
          </a:p>
        </p:txBody>
      </p:sp>
      <p:grpSp>
        <p:nvGrpSpPr>
          <p:cNvPr id="13" name="Group 13"/>
          <p:cNvGrpSpPr/>
          <p:nvPr/>
        </p:nvGrpSpPr>
        <p:grpSpPr>
          <a:xfrm>
            <a:off x="6965429" y="5568302"/>
            <a:ext cx="4229454" cy="2513822"/>
            <a:chOff x="0" y="0"/>
            <a:chExt cx="1113930" cy="662077"/>
          </a:xfrm>
        </p:grpSpPr>
        <p:sp>
          <p:nvSpPr>
            <p:cNvPr id="14" name="Freeform 14"/>
            <p:cNvSpPr/>
            <p:nvPr/>
          </p:nvSpPr>
          <p:spPr>
            <a:xfrm>
              <a:off x="0" y="0"/>
              <a:ext cx="1113930" cy="662077"/>
            </a:xfrm>
            <a:custGeom>
              <a:avLst/>
              <a:gdLst/>
              <a:ahLst/>
              <a:cxnLst/>
              <a:rect l="l" t="t" r="r" b="b"/>
              <a:pathLst>
                <a:path w="1113930" h="662077">
                  <a:moveTo>
                    <a:pt x="93354" y="0"/>
                  </a:moveTo>
                  <a:lnTo>
                    <a:pt x="1020576" y="0"/>
                  </a:lnTo>
                  <a:cubicBezTo>
                    <a:pt x="1072134" y="0"/>
                    <a:pt x="1113930" y="41796"/>
                    <a:pt x="1113930" y="93354"/>
                  </a:cubicBezTo>
                  <a:lnTo>
                    <a:pt x="1113930" y="568722"/>
                  </a:lnTo>
                  <a:cubicBezTo>
                    <a:pt x="1113930" y="620281"/>
                    <a:pt x="1072134" y="662077"/>
                    <a:pt x="1020576" y="662077"/>
                  </a:cubicBezTo>
                  <a:lnTo>
                    <a:pt x="93354" y="662077"/>
                  </a:lnTo>
                  <a:cubicBezTo>
                    <a:pt x="41796" y="662077"/>
                    <a:pt x="0" y="620281"/>
                    <a:pt x="0" y="568722"/>
                  </a:cubicBezTo>
                  <a:lnTo>
                    <a:pt x="0" y="93354"/>
                  </a:lnTo>
                  <a:cubicBezTo>
                    <a:pt x="0" y="41796"/>
                    <a:pt x="41796" y="0"/>
                    <a:pt x="93354" y="0"/>
                  </a:cubicBezTo>
                  <a:close/>
                </a:path>
              </a:pathLst>
            </a:custGeom>
            <a:solidFill>
              <a:srgbClr val="F7BB97"/>
            </a:solidFill>
          </p:spPr>
          <p:txBody>
            <a:bodyPr/>
            <a:lstStyle/>
            <a:p>
              <a:endParaRPr lang="en-US"/>
            </a:p>
          </p:txBody>
        </p:sp>
        <p:sp>
          <p:nvSpPr>
            <p:cNvPr id="15" name="TextBox 15"/>
            <p:cNvSpPr txBox="1"/>
            <p:nvPr/>
          </p:nvSpPr>
          <p:spPr>
            <a:xfrm>
              <a:off x="0" y="9525"/>
              <a:ext cx="1113930" cy="652552"/>
            </a:xfrm>
            <a:prstGeom prst="rect">
              <a:avLst/>
            </a:prstGeom>
          </p:spPr>
          <p:txBody>
            <a:bodyPr lIns="50800" tIns="50800" rIns="50800" bIns="50800" rtlCol="0" anchor="ctr"/>
            <a:lstStyle/>
            <a:p>
              <a:pPr algn="ctr">
                <a:lnSpc>
                  <a:spcPts val="2898"/>
                </a:lnSpc>
              </a:pPr>
              <a:endParaRPr/>
            </a:p>
          </p:txBody>
        </p:sp>
      </p:grpSp>
      <p:sp>
        <p:nvSpPr>
          <p:cNvPr id="16" name="TextBox 16"/>
          <p:cNvSpPr txBox="1"/>
          <p:nvPr/>
        </p:nvSpPr>
        <p:spPr>
          <a:xfrm>
            <a:off x="7481618" y="6263727"/>
            <a:ext cx="3554945" cy="1065821"/>
          </a:xfrm>
          <a:prstGeom prst="rect">
            <a:avLst/>
          </a:prstGeom>
        </p:spPr>
        <p:txBody>
          <a:bodyPr lIns="0" tIns="0" rIns="0" bIns="0" rtlCol="0" anchor="t">
            <a:spAutoFit/>
          </a:bodyPr>
          <a:lstStyle/>
          <a:p>
            <a:pPr>
              <a:lnSpc>
                <a:spcPts val="2886"/>
              </a:lnSpc>
            </a:pPr>
            <a:r>
              <a:rPr lang="en-US" sz="1899" spc="60">
                <a:solidFill>
                  <a:srgbClr val="000000"/>
                </a:solidFill>
                <a:latin typeface="Montserrat"/>
              </a:rPr>
              <a:t>Ask them to find and collect items in certain shapes.</a:t>
            </a:r>
          </a:p>
        </p:txBody>
      </p:sp>
      <p:grpSp>
        <p:nvGrpSpPr>
          <p:cNvPr id="17" name="Group 17"/>
          <p:cNvGrpSpPr/>
          <p:nvPr/>
        </p:nvGrpSpPr>
        <p:grpSpPr>
          <a:xfrm>
            <a:off x="12365507" y="5568302"/>
            <a:ext cx="4229454" cy="2513822"/>
            <a:chOff x="0" y="0"/>
            <a:chExt cx="1113930" cy="662077"/>
          </a:xfrm>
        </p:grpSpPr>
        <p:sp>
          <p:nvSpPr>
            <p:cNvPr id="18" name="Freeform 18"/>
            <p:cNvSpPr/>
            <p:nvPr/>
          </p:nvSpPr>
          <p:spPr>
            <a:xfrm>
              <a:off x="0" y="0"/>
              <a:ext cx="1113930" cy="662077"/>
            </a:xfrm>
            <a:custGeom>
              <a:avLst/>
              <a:gdLst/>
              <a:ahLst/>
              <a:cxnLst/>
              <a:rect l="l" t="t" r="r" b="b"/>
              <a:pathLst>
                <a:path w="1113930" h="662077">
                  <a:moveTo>
                    <a:pt x="93354" y="0"/>
                  </a:moveTo>
                  <a:lnTo>
                    <a:pt x="1020576" y="0"/>
                  </a:lnTo>
                  <a:cubicBezTo>
                    <a:pt x="1072134" y="0"/>
                    <a:pt x="1113930" y="41796"/>
                    <a:pt x="1113930" y="93354"/>
                  </a:cubicBezTo>
                  <a:lnTo>
                    <a:pt x="1113930" y="568722"/>
                  </a:lnTo>
                  <a:cubicBezTo>
                    <a:pt x="1113930" y="620281"/>
                    <a:pt x="1072134" y="662077"/>
                    <a:pt x="1020576" y="662077"/>
                  </a:cubicBezTo>
                  <a:lnTo>
                    <a:pt x="93354" y="662077"/>
                  </a:lnTo>
                  <a:cubicBezTo>
                    <a:pt x="41796" y="662077"/>
                    <a:pt x="0" y="620281"/>
                    <a:pt x="0" y="568722"/>
                  </a:cubicBezTo>
                  <a:lnTo>
                    <a:pt x="0" y="93354"/>
                  </a:lnTo>
                  <a:cubicBezTo>
                    <a:pt x="0" y="41796"/>
                    <a:pt x="41796" y="0"/>
                    <a:pt x="93354" y="0"/>
                  </a:cubicBezTo>
                  <a:close/>
                </a:path>
              </a:pathLst>
            </a:custGeom>
            <a:solidFill>
              <a:srgbClr val="B8CDDB"/>
            </a:solidFill>
          </p:spPr>
          <p:txBody>
            <a:bodyPr/>
            <a:lstStyle/>
            <a:p>
              <a:endParaRPr lang="en-US"/>
            </a:p>
          </p:txBody>
        </p:sp>
        <p:sp>
          <p:nvSpPr>
            <p:cNvPr id="19" name="TextBox 19"/>
            <p:cNvSpPr txBox="1"/>
            <p:nvPr/>
          </p:nvSpPr>
          <p:spPr>
            <a:xfrm>
              <a:off x="0" y="9525"/>
              <a:ext cx="1113930" cy="652552"/>
            </a:xfrm>
            <a:prstGeom prst="rect">
              <a:avLst/>
            </a:prstGeom>
          </p:spPr>
          <p:txBody>
            <a:bodyPr lIns="50800" tIns="50800" rIns="50800" bIns="50800" rtlCol="0" anchor="ctr"/>
            <a:lstStyle/>
            <a:p>
              <a:pPr algn="ctr">
                <a:lnSpc>
                  <a:spcPts val="2898"/>
                </a:lnSpc>
              </a:pPr>
              <a:endParaRPr/>
            </a:p>
          </p:txBody>
        </p:sp>
      </p:grpSp>
      <p:sp>
        <p:nvSpPr>
          <p:cNvPr id="20" name="TextBox 20"/>
          <p:cNvSpPr txBox="1"/>
          <p:nvPr/>
        </p:nvSpPr>
        <p:spPr>
          <a:xfrm>
            <a:off x="12829794" y="5757905"/>
            <a:ext cx="3300880" cy="2077466"/>
          </a:xfrm>
          <a:prstGeom prst="rect">
            <a:avLst/>
          </a:prstGeom>
        </p:spPr>
        <p:txBody>
          <a:bodyPr lIns="0" tIns="0" rIns="0" bIns="0" rtlCol="0" anchor="t">
            <a:spAutoFit/>
          </a:bodyPr>
          <a:lstStyle/>
          <a:p>
            <a:pPr>
              <a:lnSpc>
                <a:spcPts val="2887"/>
              </a:lnSpc>
            </a:pPr>
            <a:r>
              <a:rPr lang="en-US" sz="1899" spc="60">
                <a:solidFill>
                  <a:srgbClr val="000000"/>
                </a:solidFill>
                <a:latin typeface="Montserrat"/>
              </a:rPr>
              <a:t>Ask them to find 5 things that are:</a:t>
            </a:r>
          </a:p>
          <a:p>
            <a:pPr marL="388620" lvl="1" indent="-194310">
              <a:lnSpc>
                <a:spcPts val="2736"/>
              </a:lnSpc>
              <a:buFont typeface="Arial"/>
              <a:buChar char="•"/>
            </a:pPr>
            <a:r>
              <a:rPr lang="en-US" sz="1800" spc="57">
                <a:solidFill>
                  <a:srgbClr val="000000"/>
                </a:solidFill>
                <a:latin typeface="Montserrat"/>
              </a:rPr>
              <a:t>big</a:t>
            </a:r>
          </a:p>
          <a:p>
            <a:pPr marL="388620" lvl="1" indent="-194310">
              <a:lnSpc>
                <a:spcPts val="2736"/>
              </a:lnSpc>
              <a:buFont typeface="Arial"/>
              <a:buChar char="•"/>
            </a:pPr>
            <a:r>
              <a:rPr lang="en-US" sz="1800" spc="57">
                <a:solidFill>
                  <a:srgbClr val="000000"/>
                </a:solidFill>
                <a:latin typeface="Montserrat"/>
              </a:rPr>
              <a:t>small</a:t>
            </a:r>
          </a:p>
          <a:p>
            <a:pPr marL="388620" lvl="1" indent="-194310">
              <a:lnSpc>
                <a:spcPts val="2736"/>
              </a:lnSpc>
              <a:buFont typeface="Arial"/>
              <a:buChar char="•"/>
            </a:pPr>
            <a:r>
              <a:rPr lang="en-US" sz="1800" spc="57">
                <a:solidFill>
                  <a:srgbClr val="000000"/>
                </a:solidFill>
                <a:latin typeface="Montserrat"/>
              </a:rPr>
              <a:t>soft</a:t>
            </a:r>
          </a:p>
          <a:p>
            <a:pPr marL="388620" lvl="1" indent="-194310">
              <a:lnSpc>
                <a:spcPts val="2736"/>
              </a:lnSpc>
              <a:buFont typeface="Arial"/>
              <a:buChar char="•"/>
            </a:pPr>
            <a:r>
              <a:rPr lang="en-US" sz="1800" spc="57">
                <a:solidFill>
                  <a:srgbClr val="000000"/>
                </a:solidFill>
                <a:latin typeface="Montserrat"/>
              </a:rPr>
              <a:t>hard</a:t>
            </a:r>
          </a:p>
        </p:txBody>
      </p:sp>
      <p:sp>
        <p:nvSpPr>
          <p:cNvPr id="21" name="TextBox 21"/>
          <p:cNvSpPr txBox="1"/>
          <p:nvPr/>
        </p:nvSpPr>
        <p:spPr>
          <a:xfrm>
            <a:off x="6216441" y="6657815"/>
            <a:ext cx="455040" cy="341921"/>
          </a:xfrm>
          <a:prstGeom prst="rect">
            <a:avLst/>
          </a:prstGeom>
        </p:spPr>
        <p:txBody>
          <a:bodyPr lIns="0" tIns="0" rIns="0" bIns="0" rtlCol="0" anchor="t">
            <a:spAutoFit/>
          </a:bodyPr>
          <a:lstStyle/>
          <a:p>
            <a:pPr algn="ctr">
              <a:lnSpc>
                <a:spcPts val="2886"/>
              </a:lnSpc>
            </a:pPr>
            <a:r>
              <a:rPr lang="en-US" sz="1899" spc="60">
                <a:solidFill>
                  <a:srgbClr val="000000"/>
                </a:solidFill>
                <a:latin typeface="Montserrat Bold"/>
              </a:rPr>
              <a:t>OR</a:t>
            </a:r>
          </a:p>
        </p:txBody>
      </p:sp>
      <p:sp>
        <p:nvSpPr>
          <p:cNvPr id="22" name="TextBox 22"/>
          <p:cNvSpPr txBox="1"/>
          <p:nvPr/>
        </p:nvSpPr>
        <p:spPr>
          <a:xfrm>
            <a:off x="11552675" y="6625677"/>
            <a:ext cx="455040" cy="341921"/>
          </a:xfrm>
          <a:prstGeom prst="rect">
            <a:avLst/>
          </a:prstGeom>
        </p:spPr>
        <p:txBody>
          <a:bodyPr lIns="0" tIns="0" rIns="0" bIns="0" rtlCol="0" anchor="t">
            <a:spAutoFit/>
          </a:bodyPr>
          <a:lstStyle/>
          <a:p>
            <a:pPr algn="ctr">
              <a:lnSpc>
                <a:spcPts val="2886"/>
              </a:lnSpc>
            </a:pPr>
            <a:r>
              <a:rPr lang="en-US" sz="1899" spc="60">
                <a:solidFill>
                  <a:srgbClr val="000000"/>
                </a:solidFill>
                <a:latin typeface="Montserrat Bold"/>
              </a:rPr>
              <a:t>OR</a:t>
            </a:r>
          </a:p>
        </p:txBody>
      </p:sp>
      <p:sp>
        <p:nvSpPr>
          <p:cNvPr id="23" name="TextBox 23"/>
          <p:cNvSpPr txBox="1"/>
          <p:nvPr/>
        </p:nvSpPr>
        <p:spPr>
          <a:xfrm>
            <a:off x="249738" y="9888062"/>
            <a:ext cx="5701639" cy="216719"/>
          </a:xfrm>
          <a:prstGeom prst="rect">
            <a:avLst/>
          </a:prstGeom>
        </p:spPr>
        <p:txBody>
          <a:bodyPr lIns="0" tIns="0" rIns="0" bIns="0" rtlCol="0" anchor="t">
            <a:spAutoFit/>
          </a:bodyPr>
          <a:lstStyle/>
          <a:p>
            <a:pPr>
              <a:lnSpc>
                <a:spcPts val="1731"/>
              </a:lnSpc>
              <a:spcBef>
                <a:spcPct val="0"/>
              </a:spcBef>
            </a:pPr>
            <a:r>
              <a:rPr lang="en-US" sz="1236">
                <a:solidFill>
                  <a:srgbClr val="404040"/>
                </a:solidFill>
                <a:latin typeface="Montserrat Medium"/>
              </a:rPr>
              <a:t>https://www.naeyc.org/events/woyc</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0429" r="-70429"/>
            </a:stretch>
          </a:blipFill>
        </p:spPr>
        <p:txBody>
          <a:bodyPr/>
          <a:lstStyle/>
          <a:p>
            <a:endParaRPr lang="en-US"/>
          </a:p>
        </p:txBody>
      </p:sp>
      <p:grpSp>
        <p:nvGrpSpPr>
          <p:cNvPr id="3" name="Group 3"/>
          <p:cNvGrpSpPr/>
          <p:nvPr/>
        </p:nvGrpSpPr>
        <p:grpSpPr>
          <a:xfrm>
            <a:off x="2016044" y="3813251"/>
            <a:ext cx="2037263" cy="2037263"/>
            <a:chOff x="0" y="0"/>
            <a:chExt cx="812800" cy="812800"/>
          </a:xfrm>
        </p:grpSpPr>
        <p:sp>
          <p:nvSpPr>
            <p:cNvPr id="4" name="Freeform 4"/>
            <p:cNvSpPr/>
            <p:nvPr/>
          </p:nvSpPr>
          <p:spPr>
            <a:xfrm>
              <a:off x="0" y="0"/>
              <a:ext cx="812800" cy="812800"/>
            </a:xfrm>
            <a:custGeom>
              <a:avLst/>
              <a:gdLst/>
              <a:ahLst/>
              <a:cxnLst/>
              <a:rect l="l" t="t" r="r" b="b"/>
              <a:pathLst>
                <a:path w="812800" h="812800">
                  <a:moveTo>
                    <a:pt x="114005" y="0"/>
                  </a:moveTo>
                  <a:lnTo>
                    <a:pt x="698795" y="0"/>
                  </a:lnTo>
                  <a:cubicBezTo>
                    <a:pt x="761758" y="0"/>
                    <a:pt x="812800" y="51042"/>
                    <a:pt x="812800" y="114005"/>
                  </a:cubicBezTo>
                  <a:lnTo>
                    <a:pt x="812800" y="698795"/>
                  </a:lnTo>
                  <a:cubicBezTo>
                    <a:pt x="812800" y="761758"/>
                    <a:pt x="761758" y="812800"/>
                    <a:pt x="698795" y="812800"/>
                  </a:cubicBezTo>
                  <a:lnTo>
                    <a:pt x="114005" y="812800"/>
                  </a:lnTo>
                  <a:cubicBezTo>
                    <a:pt x="51042" y="812800"/>
                    <a:pt x="0" y="761758"/>
                    <a:pt x="0" y="698795"/>
                  </a:cubicBezTo>
                  <a:lnTo>
                    <a:pt x="0" y="114005"/>
                  </a:lnTo>
                  <a:cubicBezTo>
                    <a:pt x="0" y="51042"/>
                    <a:pt x="51042" y="0"/>
                    <a:pt x="114005" y="0"/>
                  </a:cubicBezTo>
                  <a:close/>
                </a:path>
              </a:pathLst>
            </a:custGeom>
            <a:solidFill>
              <a:srgbClr val="F7BB97"/>
            </a:solidFill>
          </p:spPr>
          <p:txBody>
            <a:bodyPr/>
            <a:lstStyle/>
            <a:p>
              <a:endParaRPr lang="en-US"/>
            </a:p>
          </p:txBody>
        </p:sp>
        <p:sp>
          <p:nvSpPr>
            <p:cNvPr id="5" name="TextBox 5"/>
            <p:cNvSpPr txBox="1"/>
            <p:nvPr/>
          </p:nvSpPr>
          <p:spPr>
            <a:xfrm>
              <a:off x="0" y="114300"/>
              <a:ext cx="812800" cy="698500"/>
            </a:xfrm>
            <a:prstGeom prst="rect">
              <a:avLst/>
            </a:prstGeom>
          </p:spPr>
          <p:txBody>
            <a:bodyPr lIns="50800" tIns="50800" rIns="50800" bIns="50800" rtlCol="0" anchor="ctr"/>
            <a:lstStyle/>
            <a:p>
              <a:pPr algn="ctr">
                <a:lnSpc>
                  <a:spcPts val="7724"/>
                </a:lnSpc>
              </a:pPr>
              <a:r>
                <a:rPr lang="en-US" sz="7499" spc="532">
                  <a:solidFill>
                    <a:srgbClr val="FFFFFF"/>
                  </a:solidFill>
                  <a:latin typeface="Montserrat Classic Bold"/>
                </a:rPr>
                <a:t>01</a:t>
              </a:r>
            </a:p>
          </p:txBody>
        </p:sp>
      </p:grpSp>
      <p:sp>
        <p:nvSpPr>
          <p:cNvPr id="6" name="TextBox 6"/>
          <p:cNvSpPr txBox="1"/>
          <p:nvPr/>
        </p:nvSpPr>
        <p:spPr>
          <a:xfrm>
            <a:off x="4862484" y="513513"/>
            <a:ext cx="8491401" cy="1944085"/>
          </a:xfrm>
          <a:prstGeom prst="rect">
            <a:avLst/>
          </a:prstGeom>
        </p:spPr>
        <p:txBody>
          <a:bodyPr lIns="0" tIns="0" rIns="0" bIns="0" rtlCol="0" anchor="t">
            <a:spAutoFit/>
          </a:bodyPr>
          <a:lstStyle/>
          <a:p>
            <a:pPr marL="0" lvl="0" indent="0" algn="ctr">
              <a:lnSpc>
                <a:spcPts val="15683"/>
              </a:lnSpc>
              <a:spcBef>
                <a:spcPct val="0"/>
              </a:spcBef>
            </a:pPr>
            <a:r>
              <a:rPr lang="en-US" sz="11972">
                <a:solidFill>
                  <a:srgbClr val="404040"/>
                </a:solidFill>
                <a:latin typeface="Hibernate"/>
              </a:rPr>
              <a:t>ARTSY THURSDAY</a:t>
            </a:r>
          </a:p>
        </p:txBody>
      </p:sp>
      <p:grpSp>
        <p:nvGrpSpPr>
          <p:cNvPr id="7" name="Group 7"/>
          <p:cNvGrpSpPr/>
          <p:nvPr/>
        </p:nvGrpSpPr>
        <p:grpSpPr>
          <a:xfrm>
            <a:off x="8079788" y="3790808"/>
            <a:ext cx="2037263" cy="2037263"/>
            <a:chOff x="0" y="0"/>
            <a:chExt cx="812800" cy="812800"/>
          </a:xfrm>
        </p:grpSpPr>
        <p:sp>
          <p:nvSpPr>
            <p:cNvPr id="8" name="Freeform 8"/>
            <p:cNvSpPr/>
            <p:nvPr/>
          </p:nvSpPr>
          <p:spPr>
            <a:xfrm>
              <a:off x="0" y="0"/>
              <a:ext cx="812800" cy="812800"/>
            </a:xfrm>
            <a:custGeom>
              <a:avLst/>
              <a:gdLst/>
              <a:ahLst/>
              <a:cxnLst/>
              <a:rect l="l" t="t" r="r" b="b"/>
              <a:pathLst>
                <a:path w="812800" h="812800">
                  <a:moveTo>
                    <a:pt x="114005" y="0"/>
                  </a:moveTo>
                  <a:lnTo>
                    <a:pt x="698795" y="0"/>
                  </a:lnTo>
                  <a:cubicBezTo>
                    <a:pt x="761758" y="0"/>
                    <a:pt x="812800" y="51042"/>
                    <a:pt x="812800" y="114005"/>
                  </a:cubicBezTo>
                  <a:lnTo>
                    <a:pt x="812800" y="698795"/>
                  </a:lnTo>
                  <a:cubicBezTo>
                    <a:pt x="812800" y="761758"/>
                    <a:pt x="761758" y="812800"/>
                    <a:pt x="698795" y="812800"/>
                  </a:cubicBezTo>
                  <a:lnTo>
                    <a:pt x="114005" y="812800"/>
                  </a:lnTo>
                  <a:cubicBezTo>
                    <a:pt x="51042" y="812800"/>
                    <a:pt x="0" y="761758"/>
                    <a:pt x="0" y="698795"/>
                  </a:cubicBezTo>
                  <a:lnTo>
                    <a:pt x="0" y="114005"/>
                  </a:lnTo>
                  <a:cubicBezTo>
                    <a:pt x="0" y="51042"/>
                    <a:pt x="51042" y="0"/>
                    <a:pt x="114005" y="0"/>
                  </a:cubicBezTo>
                  <a:close/>
                </a:path>
              </a:pathLst>
            </a:custGeom>
            <a:solidFill>
              <a:srgbClr val="B8CDDB"/>
            </a:solidFill>
          </p:spPr>
          <p:txBody>
            <a:bodyPr/>
            <a:lstStyle/>
            <a:p>
              <a:endParaRPr lang="en-US"/>
            </a:p>
          </p:txBody>
        </p:sp>
        <p:sp>
          <p:nvSpPr>
            <p:cNvPr id="9" name="TextBox 9"/>
            <p:cNvSpPr txBox="1"/>
            <p:nvPr/>
          </p:nvSpPr>
          <p:spPr>
            <a:xfrm>
              <a:off x="0" y="114300"/>
              <a:ext cx="812800" cy="698500"/>
            </a:xfrm>
            <a:prstGeom prst="rect">
              <a:avLst/>
            </a:prstGeom>
          </p:spPr>
          <p:txBody>
            <a:bodyPr lIns="50800" tIns="50800" rIns="50800" bIns="50800" rtlCol="0" anchor="ctr"/>
            <a:lstStyle/>
            <a:p>
              <a:pPr algn="ctr">
                <a:lnSpc>
                  <a:spcPts val="7724"/>
                </a:lnSpc>
              </a:pPr>
              <a:r>
                <a:rPr lang="en-US" sz="7499" spc="532">
                  <a:solidFill>
                    <a:srgbClr val="FFFFFF"/>
                  </a:solidFill>
                  <a:latin typeface="Montserrat Classic Bold"/>
                </a:rPr>
                <a:t>02</a:t>
              </a:r>
            </a:p>
          </p:txBody>
        </p:sp>
      </p:grpSp>
      <p:grpSp>
        <p:nvGrpSpPr>
          <p:cNvPr id="10" name="Group 10"/>
          <p:cNvGrpSpPr/>
          <p:nvPr/>
        </p:nvGrpSpPr>
        <p:grpSpPr>
          <a:xfrm>
            <a:off x="14146126" y="3790808"/>
            <a:ext cx="2037263" cy="2037263"/>
            <a:chOff x="0" y="0"/>
            <a:chExt cx="812800" cy="812800"/>
          </a:xfrm>
        </p:grpSpPr>
        <p:sp>
          <p:nvSpPr>
            <p:cNvPr id="11" name="Freeform 11"/>
            <p:cNvSpPr/>
            <p:nvPr/>
          </p:nvSpPr>
          <p:spPr>
            <a:xfrm>
              <a:off x="0" y="0"/>
              <a:ext cx="812800" cy="812800"/>
            </a:xfrm>
            <a:custGeom>
              <a:avLst/>
              <a:gdLst/>
              <a:ahLst/>
              <a:cxnLst/>
              <a:rect l="l" t="t" r="r" b="b"/>
              <a:pathLst>
                <a:path w="812800" h="812800">
                  <a:moveTo>
                    <a:pt x="114005" y="0"/>
                  </a:moveTo>
                  <a:lnTo>
                    <a:pt x="698795" y="0"/>
                  </a:lnTo>
                  <a:cubicBezTo>
                    <a:pt x="761758" y="0"/>
                    <a:pt x="812800" y="51042"/>
                    <a:pt x="812800" y="114005"/>
                  </a:cubicBezTo>
                  <a:lnTo>
                    <a:pt x="812800" y="698795"/>
                  </a:lnTo>
                  <a:cubicBezTo>
                    <a:pt x="812800" y="761758"/>
                    <a:pt x="761758" y="812800"/>
                    <a:pt x="698795" y="812800"/>
                  </a:cubicBezTo>
                  <a:lnTo>
                    <a:pt x="114005" y="812800"/>
                  </a:lnTo>
                  <a:cubicBezTo>
                    <a:pt x="51042" y="812800"/>
                    <a:pt x="0" y="761758"/>
                    <a:pt x="0" y="698795"/>
                  </a:cubicBezTo>
                  <a:lnTo>
                    <a:pt x="0" y="114005"/>
                  </a:lnTo>
                  <a:cubicBezTo>
                    <a:pt x="0" y="51042"/>
                    <a:pt x="51042" y="0"/>
                    <a:pt x="114005" y="0"/>
                  </a:cubicBezTo>
                  <a:close/>
                </a:path>
              </a:pathLst>
            </a:custGeom>
            <a:solidFill>
              <a:srgbClr val="FFD2CC"/>
            </a:solidFill>
          </p:spPr>
          <p:txBody>
            <a:bodyPr/>
            <a:lstStyle/>
            <a:p>
              <a:endParaRPr lang="en-US"/>
            </a:p>
          </p:txBody>
        </p:sp>
        <p:sp>
          <p:nvSpPr>
            <p:cNvPr id="12" name="TextBox 12"/>
            <p:cNvSpPr txBox="1"/>
            <p:nvPr/>
          </p:nvSpPr>
          <p:spPr>
            <a:xfrm>
              <a:off x="0" y="114300"/>
              <a:ext cx="812800" cy="698500"/>
            </a:xfrm>
            <a:prstGeom prst="rect">
              <a:avLst/>
            </a:prstGeom>
          </p:spPr>
          <p:txBody>
            <a:bodyPr lIns="50800" tIns="50800" rIns="50800" bIns="50800" rtlCol="0" anchor="ctr"/>
            <a:lstStyle/>
            <a:p>
              <a:pPr algn="ctr">
                <a:lnSpc>
                  <a:spcPts val="7724"/>
                </a:lnSpc>
              </a:pPr>
              <a:r>
                <a:rPr lang="en-US" sz="7499" spc="532">
                  <a:solidFill>
                    <a:srgbClr val="FFFFFF"/>
                  </a:solidFill>
                  <a:latin typeface="Montserrat Classic Bold"/>
                </a:rPr>
                <a:t>03</a:t>
              </a:r>
            </a:p>
          </p:txBody>
        </p:sp>
      </p:grpSp>
      <p:grpSp>
        <p:nvGrpSpPr>
          <p:cNvPr id="13" name="Group 13"/>
          <p:cNvGrpSpPr/>
          <p:nvPr/>
        </p:nvGrpSpPr>
        <p:grpSpPr>
          <a:xfrm>
            <a:off x="1120862" y="2251832"/>
            <a:ext cx="15974647" cy="803134"/>
            <a:chOff x="0" y="0"/>
            <a:chExt cx="4207314" cy="211525"/>
          </a:xfrm>
        </p:grpSpPr>
        <p:sp>
          <p:nvSpPr>
            <p:cNvPr id="14" name="Freeform 14"/>
            <p:cNvSpPr/>
            <p:nvPr/>
          </p:nvSpPr>
          <p:spPr>
            <a:xfrm>
              <a:off x="0" y="0"/>
              <a:ext cx="4207315" cy="211525"/>
            </a:xfrm>
            <a:custGeom>
              <a:avLst/>
              <a:gdLst/>
              <a:ahLst/>
              <a:cxnLst/>
              <a:rect l="l" t="t" r="r" b="b"/>
              <a:pathLst>
                <a:path w="4207315" h="211525">
                  <a:moveTo>
                    <a:pt x="24717" y="0"/>
                  </a:moveTo>
                  <a:lnTo>
                    <a:pt x="4182598" y="0"/>
                  </a:lnTo>
                  <a:cubicBezTo>
                    <a:pt x="4196249" y="0"/>
                    <a:pt x="4207315" y="11066"/>
                    <a:pt x="4207315" y="24717"/>
                  </a:cubicBezTo>
                  <a:lnTo>
                    <a:pt x="4207315" y="186809"/>
                  </a:lnTo>
                  <a:cubicBezTo>
                    <a:pt x="4207315" y="193364"/>
                    <a:pt x="4204710" y="199651"/>
                    <a:pt x="4200075" y="204286"/>
                  </a:cubicBezTo>
                  <a:cubicBezTo>
                    <a:pt x="4195440" y="208921"/>
                    <a:pt x="4189153" y="211525"/>
                    <a:pt x="4182598" y="211525"/>
                  </a:cubicBezTo>
                  <a:lnTo>
                    <a:pt x="24717" y="211525"/>
                  </a:lnTo>
                  <a:cubicBezTo>
                    <a:pt x="18161" y="211525"/>
                    <a:pt x="11875" y="208921"/>
                    <a:pt x="7239" y="204286"/>
                  </a:cubicBezTo>
                  <a:cubicBezTo>
                    <a:pt x="2604" y="199651"/>
                    <a:pt x="0" y="193364"/>
                    <a:pt x="0" y="186809"/>
                  </a:cubicBezTo>
                  <a:lnTo>
                    <a:pt x="0" y="24717"/>
                  </a:lnTo>
                  <a:cubicBezTo>
                    <a:pt x="0" y="18161"/>
                    <a:pt x="2604" y="11875"/>
                    <a:pt x="7239" y="7239"/>
                  </a:cubicBezTo>
                  <a:cubicBezTo>
                    <a:pt x="11875" y="2604"/>
                    <a:pt x="18161" y="0"/>
                    <a:pt x="24717" y="0"/>
                  </a:cubicBezTo>
                  <a:close/>
                </a:path>
              </a:pathLst>
            </a:custGeom>
            <a:solidFill>
              <a:srgbClr val="404040"/>
            </a:solidFill>
          </p:spPr>
          <p:txBody>
            <a:bodyPr/>
            <a:lstStyle/>
            <a:p>
              <a:endParaRPr lang="en-US"/>
            </a:p>
          </p:txBody>
        </p:sp>
        <p:sp>
          <p:nvSpPr>
            <p:cNvPr id="15" name="TextBox 15"/>
            <p:cNvSpPr txBox="1"/>
            <p:nvPr/>
          </p:nvSpPr>
          <p:spPr>
            <a:xfrm>
              <a:off x="0" y="9525"/>
              <a:ext cx="4207314" cy="202000"/>
            </a:xfrm>
            <a:prstGeom prst="rect">
              <a:avLst/>
            </a:prstGeom>
          </p:spPr>
          <p:txBody>
            <a:bodyPr lIns="50800" tIns="50800" rIns="50800" bIns="50800" rtlCol="0" anchor="ctr"/>
            <a:lstStyle/>
            <a:p>
              <a:pPr algn="ctr">
                <a:lnSpc>
                  <a:spcPts val="2898"/>
                </a:lnSpc>
              </a:pPr>
              <a:endParaRPr/>
            </a:p>
          </p:txBody>
        </p:sp>
      </p:grpSp>
      <p:sp>
        <p:nvSpPr>
          <p:cNvPr id="16" name="Freeform 16"/>
          <p:cNvSpPr/>
          <p:nvPr/>
        </p:nvSpPr>
        <p:spPr>
          <a:xfrm>
            <a:off x="8768424" y="7411876"/>
            <a:ext cx="2697254" cy="2396060"/>
          </a:xfrm>
          <a:custGeom>
            <a:avLst/>
            <a:gdLst/>
            <a:ahLst/>
            <a:cxnLst/>
            <a:rect l="l" t="t" r="r" b="b"/>
            <a:pathLst>
              <a:path w="2697254" h="2396060">
                <a:moveTo>
                  <a:pt x="0" y="0"/>
                </a:moveTo>
                <a:lnTo>
                  <a:pt x="2697254" y="0"/>
                </a:lnTo>
                <a:lnTo>
                  <a:pt x="2697254" y="2396060"/>
                </a:lnTo>
                <a:lnTo>
                  <a:pt x="0" y="2396060"/>
                </a:lnTo>
                <a:lnTo>
                  <a:pt x="0" y="0"/>
                </a:lnTo>
                <a:close/>
              </a:path>
            </a:pathLst>
          </a:custGeom>
          <a:blipFill>
            <a:blip r:embed="rId3"/>
            <a:stretch>
              <a:fillRect/>
            </a:stretch>
          </a:blipFill>
        </p:spPr>
        <p:txBody>
          <a:bodyPr/>
          <a:lstStyle/>
          <a:p>
            <a:endParaRPr lang="en-US"/>
          </a:p>
        </p:txBody>
      </p:sp>
      <p:sp>
        <p:nvSpPr>
          <p:cNvPr id="17" name="TextBox 17"/>
          <p:cNvSpPr txBox="1"/>
          <p:nvPr/>
        </p:nvSpPr>
        <p:spPr>
          <a:xfrm>
            <a:off x="747725" y="6126509"/>
            <a:ext cx="4573902" cy="1789684"/>
          </a:xfrm>
          <a:prstGeom prst="rect">
            <a:avLst/>
          </a:prstGeom>
        </p:spPr>
        <p:txBody>
          <a:bodyPr lIns="0" tIns="0" rIns="0" bIns="0" rtlCol="0" anchor="t">
            <a:spAutoFit/>
          </a:bodyPr>
          <a:lstStyle/>
          <a:p>
            <a:pPr marL="0" lvl="0" indent="0">
              <a:lnSpc>
                <a:spcPts val="2887"/>
              </a:lnSpc>
              <a:spcBef>
                <a:spcPct val="0"/>
              </a:spcBef>
            </a:pPr>
            <a:r>
              <a:rPr lang="en-US" sz="1899" spc="60">
                <a:solidFill>
                  <a:srgbClr val="000000"/>
                </a:solidFill>
                <a:latin typeface="Montserrat"/>
              </a:rPr>
              <a:t>Read a folktale from a different culture together. Provide materials like paints, markers, and collage materials for children to illustrate their favorite parts of the story.</a:t>
            </a:r>
          </a:p>
        </p:txBody>
      </p:sp>
      <p:sp>
        <p:nvSpPr>
          <p:cNvPr id="18" name="TextBox 18"/>
          <p:cNvSpPr txBox="1"/>
          <p:nvPr/>
        </p:nvSpPr>
        <p:spPr>
          <a:xfrm>
            <a:off x="6886506" y="6126509"/>
            <a:ext cx="4579172" cy="1065784"/>
          </a:xfrm>
          <a:prstGeom prst="rect">
            <a:avLst/>
          </a:prstGeom>
        </p:spPr>
        <p:txBody>
          <a:bodyPr lIns="0" tIns="0" rIns="0" bIns="0" rtlCol="0" anchor="t">
            <a:spAutoFit/>
          </a:bodyPr>
          <a:lstStyle/>
          <a:p>
            <a:pPr>
              <a:lnSpc>
                <a:spcPts val="2887"/>
              </a:lnSpc>
              <a:spcBef>
                <a:spcPct val="0"/>
              </a:spcBef>
            </a:pPr>
            <a:r>
              <a:rPr lang="en-US" sz="1899" spc="60">
                <a:solidFill>
                  <a:srgbClr val="000000"/>
                </a:solidFill>
                <a:latin typeface="Montserrat"/>
              </a:rPr>
              <a:t>Choose a Hispanic Artist and ask the children to draw their own version of the artist’s famous work.</a:t>
            </a:r>
          </a:p>
        </p:txBody>
      </p:sp>
      <p:sp>
        <p:nvSpPr>
          <p:cNvPr id="19" name="TextBox 19"/>
          <p:cNvSpPr txBox="1"/>
          <p:nvPr/>
        </p:nvSpPr>
        <p:spPr>
          <a:xfrm>
            <a:off x="1735558" y="3223370"/>
            <a:ext cx="15359950" cy="341884"/>
          </a:xfrm>
          <a:prstGeom prst="rect">
            <a:avLst/>
          </a:prstGeom>
        </p:spPr>
        <p:txBody>
          <a:bodyPr lIns="0" tIns="0" rIns="0" bIns="0" rtlCol="0" anchor="t">
            <a:spAutoFit/>
          </a:bodyPr>
          <a:lstStyle/>
          <a:p>
            <a:pPr marL="0" lvl="0" indent="0" algn="ctr">
              <a:lnSpc>
                <a:spcPts val="2887"/>
              </a:lnSpc>
              <a:spcBef>
                <a:spcPct val="0"/>
              </a:spcBef>
            </a:pPr>
            <a:r>
              <a:rPr lang="en-US" sz="1899" u="none" strike="noStrike" spc="60">
                <a:solidFill>
                  <a:srgbClr val="000000"/>
                </a:solidFill>
                <a:latin typeface="Montserrat"/>
                <a:ea typeface="Montserrat"/>
              </a:rPr>
              <a:t>Helps develop cognitive, social-emotional, multisensory and fine motor skills of our children.✨</a:t>
            </a:r>
          </a:p>
        </p:txBody>
      </p:sp>
      <p:sp>
        <p:nvSpPr>
          <p:cNvPr id="20" name="TextBox 20"/>
          <p:cNvSpPr txBox="1"/>
          <p:nvPr/>
        </p:nvSpPr>
        <p:spPr>
          <a:xfrm>
            <a:off x="1234480" y="2400449"/>
            <a:ext cx="15747411" cy="448751"/>
          </a:xfrm>
          <a:prstGeom prst="rect">
            <a:avLst/>
          </a:prstGeom>
        </p:spPr>
        <p:txBody>
          <a:bodyPr lIns="0" tIns="0" rIns="0" bIns="0" rtlCol="0" anchor="t">
            <a:spAutoFit/>
          </a:bodyPr>
          <a:lstStyle/>
          <a:p>
            <a:pPr marL="0" lvl="0" indent="0" algn="ctr">
              <a:lnSpc>
                <a:spcPts val="3615"/>
              </a:lnSpc>
              <a:spcBef>
                <a:spcPct val="0"/>
              </a:spcBef>
            </a:pPr>
            <a:r>
              <a:rPr lang="en-US" sz="2582" spc="82">
                <a:solidFill>
                  <a:srgbClr val="FFFFFF"/>
                </a:solidFill>
                <a:latin typeface="Montserrat Bold"/>
              </a:rPr>
              <a:t>ACTIVITY: </a:t>
            </a:r>
            <a:r>
              <a:rPr lang="en-US" sz="2582" spc="82">
                <a:solidFill>
                  <a:srgbClr val="FFFFFF"/>
                </a:solidFill>
                <a:latin typeface="Montserrat"/>
              </a:rPr>
              <a:t>PREPARE A LOT OF MATERIALS LIKE PAINT, COLORED PENS, MARKERS</a:t>
            </a:r>
          </a:p>
        </p:txBody>
      </p:sp>
      <p:sp>
        <p:nvSpPr>
          <p:cNvPr id="21" name="TextBox 21"/>
          <p:cNvSpPr txBox="1"/>
          <p:nvPr/>
        </p:nvSpPr>
        <p:spPr>
          <a:xfrm>
            <a:off x="6589886" y="8046380"/>
            <a:ext cx="1933671" cy="592201"/>
          </a:xfrm>
          <a:prstGeom prst="rect">
            <a:avLst/>
          </a:prstGeom>
        </p:spPr>
        <p:txBody>
          <a:bodyPr lIns="0" tIns="0" rIns="0" bIns="0" rtlCol="0" anchor="t">
            <a:spAutoFit/>
          </a:bodyPr>
          <a:lstStyle/>
          <a:p>
            <a:pPr>
              <a:lnSpc>
                <a:spcPts val="2432"/>
              </a:lnSpc>
            </a:pPr>
            <a:r>
              <a:rPr lang="en-US" sz="1600" spc="51">
                <a:solidFill>
                  <a:srgbClr val="000000"/>
                </a:solidFill>
                <a:latin typeface="Montserrat Bold"/>
              </a:rPr>
              <a:t>Artist:</a:t>
            </a:r>
            <a:r>
              <a:rPr lang="en-US" sz="1600" spc="51">
                <a:solidFill>
                  <a:srgbClr val="000000"/>
                </a:solidFill>
                <a:latin typeface="Montserrat"/>
              </a:rPr>
              <a:t> Joan Miró</a:t>
            </a:r>
          </a:p>
          <a:p>
            <a:pPr>
              <a:lnSpc>
                <a:spcPts val="2432"/>
              </a:lnSpc>
              <a:spcBef>
                <a:spcPct val="0"/>
              </a:spcBef>
            </a:pPr>
            <a:r>
              <a:rPr lang="en-US" sz="1600" spc="51">
                <a:solidFill>
                  <a:srgbClr val="000000"/>
                </a:solidFill>
                <a:latin typeface="Montserrat Bold"/>
              </a:rPr>
              <a:t>Artwork:</a:t>
            </a:r>
          </a:p>
        </p:txBody>
      </p:sp>
      <p:sp>
        <p:nvSpPr>
          <p:cNvPr id="22" name="TextBox 22"/>
          <p:cNvSpPr txBox="1"/>
          <p:nvPr/>
        </p:nvSpPr>
        <p:spPr>
          <a:xfrm>
            <a:off x="747725" y="8106693"/>
            <a:ext cx="4573902" cy="1262380"/>
          </a:xfrm>
          <a:prstGeom prst="rect">
            <a:avLst/>
          </a:prstGeom>
        </p:spPr>
        <p:txBody>
          <a:bodyPr lIns="0" tIns="0" rIns="0" bIns="0" rtlCol="0" anchor="t">
            <a:spAutoFit/>
          </a:bodyPr>
          <a:lstStyle/>
          <a:p>
            <a:pPr>
              <a:lnSpc>
                <a:spcPts val="2887"/>
              </a:lnSpc>
            </a:pPr>
            <a:r>
              <a:rPr lang="en-US" sz="1899" spc="60">
                <a:solidFill>
                  <a:srgbClr val="000000"/>
                </a:solidFill>
                <a:latin typeface="Montserrat"/>
              </a:rPr>
              <a:t>Some folktales are:</a:t>
            </a:r>
          </a:p>
          <a:p>
            <a:pPr marL="345441" lvl="1" indent="-172721">
              <a:lnSpc>
                <a:spcPts val="2432"/>
              </a:lnSpc>
              <a:buFont typeface="Arial"/>
              <a:buChar char="•"/>
            </a:pPr>
            <a:r>
              <a:rPr lang="en-US" sz="1600" u="sng" spc="51">
                <a:solidFill>
                  <a:srgbClr val="000000"/>
                </a:solidFill>
                <a:latin typeface="Montserrat"/>
                <a:hlinkClick r:id="rId4" tooltip="https://youtu.be/lZ8PcVLr3f8?si=TCzyNdg8kASFwFku"/>
              </a:rPr>
              <a:t>El Puma y el Saltamontes</a:t>
            </a:r>
          </a:p>
          <a:p>
            <a:pPr marL="345441" lvl="1" indent="-172721">
              <a:lnSpc>
                <a:spcPts val="2432"/>
              </a:lnSpc>
              <a:buFont typeface="Arial"/>
              <a:buChar char="•"/>
            </a:pPr>
            <a:r>
              <a:rPr lang="en-US" sz="1600" u="sng" spc="51">
                <a:solidFill>
                  <a:srgbClr val="000000"/>
                </a:solidFill>
                <a:latin typeface="Montserrat"/>
                <a:hlinkClick r:id="rId5" tooltip="https://youtu.be/Y8w3Cz5PdYU?si=FDb57qdHJtpDfn2j"/>
              </a:rPr>
              <a:t>La Mazorca de Oro</a:t>
            </a:r>
          </a:p>
          <a:p>
            <a:pPr marL="345441" lvl="1" indent="-172721">
              <a:lnSpc>
                <a:spcPts val="2432"/>
              </a:lnSpc>
              <a:spcBef>
                <a:spcPct val="0"/>
              </a:spcBef>
              <a:buFont typeface="Arial"/>
              <a:buChar char="•"/>
            </a:pPr>
            <a:r>
              <a:rPr lang="en-US" sz="1600" u="sng" spc="51">
                <a:solidFill>
                  <a:srgbClr val="000000"/>
                </a:solidFill>
                <a:latin typeface="Montserrat"/>
                <a:hlinkClick r:id="rId6" tooltip="https://youtu.be/bhxjRIuy_5M?si=U6uppqMI7dSfA-vh"/>
              </a:rPr>
              <a:t>Anahí y la Flor de Ceibo</a:t>
            </a:r>
          </a:p>
        </p:txBody>
      </p:sp>
      <p:sp>
        <p:nvSpPr>
          <p:cNvPr id="23" name="TextBox 23"/>
          <p:cNvSpPr txBox="1"/>
          <p:nvPr/>
        </p:nvSpPr>
        <p:spPr>
          <a:xfrm>
            <a:off x="12961103" y="6126509"/>
            <a:ext cx="4579172" cy="2513584"/>
          </a:xfrm>
          <a:prstGeom prst="rect">
            <a:avLst/>
          </a:prstGeom>
        </p:spPr>
        <p:txBody>
          <a:bodyPr lIns="0" tIns="0" rIns="0" bIns="0" rtlCol="0" anchor="t">
            <a:spAutoFit/>
          </a:bodyPr>
          <a:lstStyle/>
          <a:p>
            <a:pPr>
              <a:lnSpc>
                <a:spcPts val="2887"/>
              </a:lnSpc>
              <a:spcBef>
                <a:spcPct val="0"/>
              </a:spcBef>
            </a:pPr>
            <a:r>
              <a:rPr lang="en-US" sz="1899" spc="60">
                <a:solidFill>
                  <a:srgbClr val="000000"/>
                </a:solidFill>
                <a:latin typeface="Montserrat"/>
                <a:ea typeface="Montserrat"/>
              </a:rPr>
              <a:t>Provide children with assorted paper squares of various colors and invite them to create an artwork from these pieces. Help them count how many colors they used in their artwork. Simple math art, right?🤩</a:t>
            </a:r>
          </a:p>
        </p:txBody>
      </p:sp>
      <p:sp>
        <p:nvSpPr>
          <p:cNvPr id="24" name="TextBox 24"/>
          <p:cNvSpPr txBox="1"/>
          <p:nvPr/>
        </p:nvSpPr>
        <p:spPr>
          <a:xfrm>
            <a:off x="249738" y="9888062"/>
            <a:ext cx="5701639" cy="216719"/>
          </a:xfrm>
          <a:prstGeom prst="rect">
            <a:avLst/>
          </a:prstGeom>
        </p:spPr>
        <p:txBody>
          <a:bodyPr lIns="0" tIns="0" rIns="0" bIns="0" rtlCol="0" anchor="t">
            <a:spAutoFit/>
          </a:bodyPr>
          <a:lstStyle/>
          <a:p>
            <a:pPr>
              <a:lnSpc>
                <a:spcPts val="1731"/>
              </a:lnSpc>
              <a:spcBef>
                <a:spcPct val="0"/>
              </a:spcBef>
            </a:pPr>
            <a:r>
              <a:rPr lang="en-US" sz="1236">
                <a:solidFill>
                  <a:srgbClr val="404040"/>
                </a:solidFill>
                <a:latin typeface="Montserrat Medium"/>
              </a:rPr>
              <a:t>https://www.naeyc.org/events/woyc</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a:off x="4000500" y="-4000500"/>
            <a:ext cx="10287000" cy="18288000"/>
          </a:xfrm>
          <a:custGeom>
            <a:avLst/>
            <a:gdLst/>
            <a:ahLst/>
            <a:cxnLst/>
            <a:rect l="l" t="t" r="r" b="b"/>
            <a:pathLst>
              <a:path w="10287000" h="18288000">
                <a:moveTo>
                  <a:pt x="10287000" y="0"/>
                </a:moveTo>
                <a:lnTo>
                  <a:pt x="10287000" y="18288000"/>
                </a:lnTo>
                <a:lnTo>
                  <a:pt x="0" y="18288000"/>
                </a:lnTo>
                <a:lnTo>
                  <a:pt x="0" y="0"/>
                </a:lnTo>
                <a:lnTo>
                  <a:pt x="10287000" y="0"/>
                </a:lnTo>
                <a:close/>
              </a:path>
            </a:pathLst>
          </a:custGeom>
          <a:blipFill>
            <a:blip r:embed="rId2"/>
            <a:stretch>
              <a:fillRect l="-70429" r="-70429"/>
            </a:stretch>
          </a:blipFill>
        </p:spPr>
        <p:txBody>
          <a:bodyPr/>
          <a:lstStyle/>
          <a:p>
            <a:endParaRPr lang="en-US"/>
          </a:p>
        </p:txBody>
      </p:sp>
      <p:grpSp>
        <p:nvGrpSpPr>
          <p:cNvPr id="3" name="Group 3"/>
          <p:cNvGrpSpPr/>
          <p:nvPr/>
        </p:nvGrpSpPr>
        <p:grpSpPr>
          <a:xfrm>
            <a:off x="1156677" y="3181531"/>
            <a:ext cx="15974647" cy="803134"/>
            <a:chOff x="0" y="0"/>
            <a:chExt cx="4207314" cy="211525"/>
          </a:xfrm>
        </p:grpSpPr>
        <p:sp>
          <p:nvSpPr>
            <p:cNvPr id="4" name="Freeform 4"/>
            <p:cNvSpPr/>
            <p:nvPr/>
          </p:nvSpPr>
          <p:spPr>
            <a:xfrm>
              <a:off x="0" y="0"/>
              <a:ext cx="4207315" cy="211525"/>
            </a:xfrm>
            <a:custGeom>
              <a:avLst/>
              <a:gdLst/>
              <a:ahLst/>
              <a:cxnLst/>
              <a:rect l="l" t="t" r="r" b="b"/>
              <a:pathLst>
                <a:path w="4207315" h="211525">
                  <a:moveTo>
                    <a:pt x="24717" y="0"/>
                  </a:moveTo>
                  <a:lnTo>
                    <a:pt x="4182598" y="0"/>
                  </a:lnTo>
                  <a:cubicBezTo>
                    <a:pt x="4196249" y="0"/>
                    <a:pt x="4207315" y="11066"/>
                    <a:pt x="4207315" y="24717"/>
                  </a:cubicBezTo>
                  <a:lnTo>
                    <a:pt x="4207315" y="186809"/>
                  </a:lnTo>
                  <a:cubicBezTo>
                    <a:pt x="4207315" y="193364"/>
                    <a:pt x="4204710" y="199651"/>
                    <a:pt x="4200075" y="204286"/>
                  </a:cubicBezTo>
                  <a:cubicBezTo>
                    <a:pt x="4195440" y="208921"/>
                    <a:pt x="4189153" y="211525"/>
                    <a:pt x="4182598" y="211525"/>
                  </a:cubicBezTo>
                  <a:lnTo>
                    <a:pt x="24717" y="211525"/>
                  </a:lnTo>
                  <a:cubicBezTo>
                    <a:pt x="18161" y="211525"/>
                    <a:pt x="11875" y="208921"/>
                    <a:pt x="7239" y="204286"/>
                  </a:cubicBezTo>
                  <a:cubicBezTo>
                    <a:pt x="2604" y="199651"/>
                    <a:pt x="0" y="193364"/>
                    <a:pt x="0" y="186809"/>
                  </a:cubicBezTo>
                  <a:lnTo>
                    <a:pt x="0" y="24717"/>
                  </a:lnTo>
                  <a:cubicBezTo>
                    <a:pt x="0" y="18161"/>
                    <a:pt x="2604" y="11875"/>
                    <a:pt x="7239" y="7239"/>
                  </a:cubicBezTo>
                  <a:cubicBezTo>
                    <a:pt x="11875" y="2604"/>
                    <a:pt x="18161" y="0"/>
                    <a:pt x="24717" y="0"/>
                  </a:cubicBezTo>
                  <a:close/>
                </a:path>
              </a:pathLst>
            </a:custGeom>
            <a:solidFill>
              <a:srgbClr val="404040"/>
            </a:solidFill>
          </p:spPr>
          <p:txBody>
            <a:bodyPr/>
            <a:lstStyle/>
            <a:p>
              <a:endParaRPr lang="en-US"/>
            </a:p>
          </p:txBody>
        </p:sp>
        <p:sp>
          <p:nvSpPr>
            <p:cNvPr id="5" name="TextBox 5"/>
            <p:cNvSpPr txBox="1"/>
            <p:nvPr/>
          </p:nvSpPr>
          <p:spPr>
            <a:xfrm>
              <a:off x="0" y="9525"/>
              <a:ext cx="4207314" cy="202000"/>
            </a:xfrm>
            <a:prstGeom prst="rect">
              <a:avLst/>
            </a:prstGeom>
          </p:spPr>
          <p:txBody>
            <a:bodyPr lIns="50800" tIns="50800" rIns="50800" bIns="50800" rtlCol="0" anchor="ctr"/>
            <a:lstStyle/>
            <a:p>
              <a:pPr algn="ctr">
                <a:lnSpc>
                  <a:spcPts val="2898"/>
                </a:lnSpc>
              </a:pPr>
              <a:endParaRPr/>
            </a:p>
          </p:txBody>
        </p:sp>
      </p:grpSp>
      <p:sp>
        <p:nvSpPr>
          <p:cNvPr id="6" name="TextBox 6"/>
          <p:cNvSpPr txBox="1"/>
          <p:nvPr/>
        </p:nvSpPr>
        <p:spPr>
          <a:xfrm>
            <a:off x="1756883" y="1225096"/>
            <a:ext cx="14774235" cy="1956435"/>
          </a:xfrm>
          <a:prstGeom prst="rect">
            <a:avLst/>
          </a:prstGeom>
        </p:spPr>
        <p:txBody>
          <a:bodyPr lIns="0" tIns="0" rIns="0" bIns="0" rtlCol="0" anchor="t">
            <a:spAutoFit/>
          </a:bodyPr>
          <a:lstStyle/>
          <a:p>
            <a:pPr marL="0" lvl="0" indent="0" algn="ctr">
              <a:lnSpc>
                <a:spcPts val="15720"/>
              </a:lnSpc>
              <a:spcBef>
                <a:spcPct val="0"/>
              </a:spcBef>
            </a:pPr>
            <a:r>
              <a:rPr lang="en-US" sz="12000">
                <a:solidFill>
                  <a:srgbClr val="404040"/>
                </a:solidFill>
                <a:latin typeface="Hibernate"/>
              </a:rPr>
              <a:t>FAMILY FRIDAY</a:t>
            </a:r>
          </a:p>
        </p:txBody>
      </p:sp>
      <p:sp>
        <p:nvSpPr>
          <p:cNvPr id="7" name="TextBox 7"/>
          <p:cNvSpPr txBox="1"/>
          <p:nvPr/>
        </p:nvSpPr>
        <p:spPr>
          <a:xfrm>
            <a:off x="1270295" y="3330148"/>
            <a:ext cx="15747411" cy="448751"/>
          </a:xfrm>
          <a:prstGeom prst="rect">
            <a:avLst/>
          </a:prstGeom>
        </p:spPr>
        <p:txBody>
          <a:bodyPr lIns="0" tIns="0" rIns="0" bIns="0" rtlCol="0" anchor="t">
            <a:spAutoFit/>
          </a:bodyPr>
          <a:lstStyle/>
          <a:p>
            <a:pPr marL="0" lvl="0" indent="0" algn="ctr">
              <a:lnSpc>
                <a:spcPts val="3615"/>
              </a:lnSpc>
              <a:spcBef>
                <a:spcPct val="0"/>
              </a:spcBef>
            </a:pPr>
            <a:r>
              <a:rPr lang="en-US" sz="2582" spc="82">
                <a:solidFill>
                  <a:srgbClr val="FFFFFF"/>
                </a:solidFill>
                <a:latin typeface="Montserrat Bold"/>
              </a:rPr>
              <a:t>ACTIVITY: </a:t>
            </a:r>
            <a:r>
              <a:rPr lang="en-US" sz="2582" spc="82">
                <a:solidFill>
                  <a:srgbClr val="FFFFFF"/>
                </a:solidFill>
                <a:latin typeface="Montserrat"/>
              </a:rPr>
              <a:t>FAMILY TREE AND POTLUCK LUNCH</a:t>
            </a:r>
          </a:p>
        </p:txBody>
      </p:sp>
      <p:sp>
        <p:nvSpPr>
          <p:cNvPr id="8" name="TextBox 8"/>
          <p:cNvSpPr txBox="1"/>
          <p:nvPr/>
        </p:nvSpPr>
        <p:spPr>
          <a:xfrm>
            <a:off x="1248322" y="4381179"/>
            <a:ext cx="15769383" cy="341884"/>
          </a:xfrm>
          <a:prstGeom prst="rect">
            <a:avLst/>
          </a:prstGeom>
        </p:spPr>
        <p:txBody>
          <a:bodyPr lIns="0" tIns="0" rIns="0" bIns="0" rtlCol="0" anchor="t">
            <a:spAutoFit/>
          </a:bodyPr>
          <a:lstStyle/>
          <a:p>
            <a:pPr algn="ctr">
              <a:lnSpc>
                <a:spcPts val="2887"/>
              </a:lnSpc>
            </a:pPr>
            <a:r>
              <a:rPr lang="en-US" sz="1899" spc="60">
                <a:solidFill>
                  <a:srgbClr val="000000"/>
                </a:solidFill>
                <a:latin typeface="Montserrat"/>
                <a:ea typeface="Montserrat"/>
              </a:rPr>
              <a:t>Encourages children to be active and explore. This would also help them learn about teamwork. 🌈</a:t>
            </a:r>
          </a:p>
        </p:txBody>
      </p:sp>
      <p:grpSp>
        <p:nvGrpSpPr>
          <p:cNvPr id="9" name="Group 9"/>
          <p:cNvGrpSpPr/>
          <p:nvPr/>
        </p:nvGrpSpPr>
        <p:grpSpPr>
          <a:xfrm>
            <a:off x="1693039" y="5568302"/>
            <a:ext cx="4229454" cy="2835294"/>
            <a:chOff x="0" y="0"/>
            <a:chExt cx="1113930" cy="746744"/>
          </a:xfrm>
        </p:grpSpPr>
        <p:sp>
          <p:nvSpPr>
            <p:cNvPr id="10" name="Freeform 10"/>
            <p:cNvSpPr/>
            <p:nvPr/>
          </p:nvSpPr>
          <p:spPr>
            <a:xfrm>
              <a:off x="0" y="0"/>
              <a:ext cx="1113930" cy="746744"/>
            </a:xfrm>
            <a:custGeom>
              <a:avLst/>
              <a:gdLst/>
              <a:ahLst/>
              <a:cxnLst/>
              <a:rect l="l" t="t" r="r" b="b"/>
              <a:pathLst>
                <a:path w="1113930" h="746744">
                  <a:moveTo>
                    <a:pt x="93354" y="0"/>
                  </a:moveTo>
                  <a:lnTo>
                    <a:pt x="1020576" y="0"/>
                  </a:lnTo>
                  <a:cubicBezTo>
                    <a:pt x="1072134" y="0"/>
                    <a:pt x="1113930" y="41796"/>
                    <a:pt x="1113930" y="93354"/>
                  </a:cubicBezTo>
                  <a:lnTo>
                    <a:pt x="1113930" y="653390"/>
                  </a:lnTo>
                  <a:cubicBezTo>
                    <a:pt x="1113930" y="704948"/>
                    <a:pt x="1072134" y="746744"/>
                    <a:pt x="1020576" y="746744"/>
                  </a:cubicBezTo>
                  <a:lnTo>
                    <a:pt x="93354" y="746744"/>
                  </a:lnTo>
                  <a:cubicBezTo>
                    <a:pt x="41796" y="746744"/>
                    <a:pt x="0" y="704948"/>
                    <a:pt x="0" y="653390"/>
                  </a:cubicBezTo>
                  <a:lnTo>
                    <a:pt x="0" y="93354"/>
                  </a:lnTo>
                  <a:cubicBezTo>
                    <a:pt x="0" y="41796"/>
                    <a:pt x="41796" y="0"/>
                    <a:pt x="93354" y="0"/>
                  </a:cubicBezTo>
                  <a:close/>
                </a:path>
              </a:pathLst>
            </a:custGeom>
            <a:solidFill>
              <a:srgbClr val="FFD2CC"/>
            </a:solidFill>
          </p:spPr>
          <p:txBody>
            <a:bodyPr/>
            <a:lstStyle/>
            <a:p>
              <a:endParaRPr lang="en-US"/>
            </a:p>
          </p:txBody>
        </p:sp>
        <p:sp>
          <p:nvSpPr>
            <p:cNvPr id="11" name="TextBox 11"/>
            <p:cNvSpPr txBox="1"/>
            <p:nvPr/>
          </p:nvSpPr>
          <p:spPr>
            <a:xfrm>
              <a:off x="0" y="9525"/>
              <a:ext cx="1113930" cy="737219"/>
            </a:xfrm>
            <a:prstGeom prst="rect">
              <a:avLst/>
            </a:prstGeom>
          </p:spPr>
          <p:txBody>
            <a:bodyPr lIns="50800" tIns="50800" rIns="50800" bIns="50800" rtlCol="0" anchor="ctr"/>
            <a:lstStyle/>
            <a:p>
              <a:pPr algn="ctr">
                <a:lnSpc>
                  <a:spcPts val="2898"/>
                </a:lnSpc>
              </a:pPr>
              <a:endParaRPr/>
            </a:p>
          </p:txBody>
        </p:sp>
      </p:grpSp>
      <p:sp>
        <p:nvSpPr>
          <p:cNvPr id="12" name="TextBox 12"/>
          <p:cNvSpPr txBox="1"/>
          <p:nvPr/>
        </p:nvSpPr>
        <p:spPr>
          <a:xfrm>
            <a:off x="1957929" y="5720802"/>
            <a:ext cx="3699674" cy="2513584"/>
          </a:xfrm>
          <a:prstGeom prst="rect">
            <a:avLst/>
          </a:prstGeom>
        </p:spPr>
        <p:txBody>
          <a:bodyPr lIns="0" tIns="0" rIns="0" bIns="0" rtlCol="0" anchor="t">
            <a:spAutoFit/>
          </a:bodyPr>
          <a:lstStyle/>
          <a:p>
            <a:pPr>
              <a:lnSpc>
                <a:spcPts val="2887"/>
              </a:lnSpc>
            </a:pPr>
            <a:r>
              <a:rPr lang="en-US" sz="1899" spc="60">
                <a:solidFill>
                  <a:srgbClr val="000000"/>
                </a:solidFill>
                <a:latin typeface="Montserrat"/>
              </a:rPr>
              <a:t>Encourage families to share stories, photos, or artifacts that represent their cultural heritage.  Consider inviting grandparents or other family members to participate.</a:t>
            </a:r>
          </a:p>
        </p:txBody>
      </p:sp>
      <p:grpSp>
        <p:nvGrpSpPr>
          <p:cNvPr id="13" name="Group 13"/>
          <p:cNvGrpSpPr/>
          <p:nvPr/>
        </p:nvGrpSpPr>
        <p:grpSpPr>
          <a:xfrm>
            <a:off x="6965429" y="5568302"/>
            <a:ext cx="4229454" cy="2835294"/>
            <a:chOff x="0" y="0"/>
            <a:chExt cx="1113930" cy="746744"/>
          </a:xfrm>
        </p:grpSpPr>
        <p:sp>
          <p:nvSpPr>
            <p:cNvPr id="14" name="Freeform 14"/>
            <p:cNvSpPr/>
            <p:nvPr/>
          </p:nvSpPr>
          <p:spPr>
            <a:xfrm>
              <a:off x="0" y="0"/>
              <a:ext cx="1113930" cy="746744"/>
            </a:xfrm>
            <a:custGeom>
              <a:avLst/>
              <a:gdLst/>
              <a:ahLst/>
              <a:cxnLst/>
              <a:rect l="l" t="t" r="r" b="b"/>
              <a:pathLst>
                <a:path w="1113930" h="746744">
                  <a:moveTo>
                    <a:pt x="93354" y="0"/>
                  </a:moveTo>
                  <a:lnTo>
                    <a:pt x="1020576" y="0"/>
                  </a:lnTo>
                  <a:cubicBezTo>
                    <a:pt x="1072134" y="0"/>
                    <a:pt x="1113930" y="41796"/>
                    <a:pt x="1113930" y="93354"/>
                  </a:cubicBezTo>
                  <a:lnTo>
                    <a:pt x="1113930" y="653390"/>
                  </a:lnTo>
                  <a:cubicBezTo>
                    <a:pt x="1113930" y="704948"/>
                    <a:pt x="1072134" y="746744"/>
                    <a:pt x="1020576" y="746744"/>
                  </a:cubicBezTo>
                  <a:lnTo>
                    <a:pt x="93354" y="746744"/>
                  </a:lnTo>
                  <a:cubicBezTo>
                    <a:pt x="41796" y="746744"/>
                    <a:pt x="0" y="704948"/>
                    <a:pt x="0" y="653390"/>
                  </a:cubicBezTo>
                  <a:lnTo>
                    <a:pt x="0" y="93354"/>
                  </a:lnTo>
                  <a:cubicBezTo>
                    <a:pt x="0" y="41796"/>
                    <a:pt x="41796" y="0"/>
                    <a:pt x="93354" y="0"/>
                  </a:cubicBezTo>
                  <a:close/>
                </a:path>
              </a:pathLst>
            </a:custGeom>
            <a:solidFill>
              <a:srgbClr val="F7BB97"/>
            </a:solidFill>
          </p:spPr>
          <p:txBody>
            <a:bodyPr/>
            <a:lstStyle/>
            <a:p>
              <a:endParaRPr lang="en-US"/>
            </a:p>
          </p:txBody>
        </p:sp>
        <p:sp>
          <p:nvSpPr>
            <p:cNvPr id="15" name="TextBox 15"/>
            <p:cNvSpPr txBox="1"/>
            <p:nvPr/>
          </p:nvSpPr>
          <p:spPr>
            <a:xfrm>
              <a:off x="0" y="9525"/>
              <a:ext cx="1113930" cy="737219"/>
            </a:xfrm>
            <a:prstGeom prst="rect">
              <a:avLst/>
            </a:prstGeom>
          </p:spPr>
          <p:txBody>
            <a:bodyPr lIns="50800" tIns="50800" rIns="50800" bIns="50800" rtlCol="0" anchor="ctr"/>
            <a:lstStyle/>
            <a:p>
              <a:pPr algn="ctr">
                <a:lnSpc>
                  <a:spcPts val="2898"/>
                </a:lnSpc>
              </a:pPr>
              <a:endParaRPr/>
            </a:p>
          </p:txBody>
        </p:sp>
      </p:grpSp>
      <p:sp>
        <p:nvSpPr>
          <p:cNvPr id="16" name="TextBox 16"/>
          <p:cNvSpPr txBox="1"/>
          <p:nvPr/>
        </p:nvSpPr>
        <p:spPr>
          <a:xfrm>
            <a:off x="7410884" y="5700563"/>
            <a:ext cx="3554945" cy="2513621"/>
          </a:xfrm>
          <a:prstGeom prst="rect">
            <a:avLst/>
          </a:prstGeom>
        </p:spPr>
        <p:txBody>
          <a:bodyPr lIns="0" tIns="0" rIns="0" bIns="0" rtlCol="0" anchor="t">
            <a:spAutoFit/>
          </a:bodyPr>
          <a:lstStyle/>
          <a:p>
            <a:pPr>
              <a:lnSpc>
                <a:spcPts val="2886"/>
              </a:lnSpc>
            </a:pPr>
            <a:r>
              <a:rPr lang="en-US" sz="1899" spc="60">
                <a:solidFill>
                  <a:srgbClr val="000000"/>
                </a:solidFill>
                <a:latin typeface="Montserrat"/>
              </a:rPr>
              <a:t>Together with the parents/ grandparents, the children could create a family tree from the photos they brought. Children can present about their family backgrounds to the class.</a:t>
            </a:r>
          </a:p>
        </p:txBody>
      </p:sp>
      <p:grpSp>
        <p:nvGrpSpPr>
          <p:cNvPr id="17" name="Group 17"/>
          <p:cNvGrpSpPr/>
          <p:nvPr/>
        </p:nvGrpSpPr>
        <p:grpSpPr>
          <a:xfrm>
            <a:off x="12365507" y="5568302"/>
            <a:ext cx="4229454" cy="2835294"/>
            <a:chOff x="0" y="0"/>
            <a:chExt cx="1113930" cy="746744"/>
          </a:xfrm>
        </p:grpSpPr>
        <p:sp>
          <p:nvSpPr>
            <p:cNvPr id="18" name="Freeform 18"/>
            <p:cNvSpPr/>
            <p:nvPr/>
          </p:nvSpPr>
          <p:spPr>
            <a:xfrm>
              <a:off x="0" y="0"/>
              <a:ext cx="1113930" cy="746744"/>
            </a:xfrm>
            <a:custGeom>
              <a:avLst/>
              <a:gdLst/>
              <a:ahLst/>
              <a:cxnLst/>
              <a:rect l="l" t="t" r="r" b="b"/>
              <a:pathLst>
                <a:path w="1113930" h="746744">
                  <a:moveTo>
                    <a:pt x="93354" y="0"/>
                  </a:moveTo>
                  <a:lnTo>
                    <a:pt x="1020576" y="0"/>
                  </a:lnTo>
                  <a:cubicBezTo>
                    <a:pt x="1072134" y="0"/>
                    <a:pt x="1113930" y="41796"/>
                    <a:pt x="1113930" y="93354"/>
                  </a:cubicBezTo>
                  <a:lnTo>
                    <a:pt x="1113930" y="653390"/>
                  </a:lnTo>
                  <a:cubicBezTo>
                    <a:pt x="1113930" y="704948"/>
                    <a:pt x="1072134" y="746744"/>
                    <a:pt x="1020576" y="746744"/>
                  </a:cubicBezTo>
                  <a:lnTo>
                    <a:pt x="93354" y="746744"/>
                  </a:lnTo>
                  <a:cubicBezTo>
                    <a:pt x="41796" y="746744"/>
                    <a:pt x="0" y="704948"/>
                    <a:pt x="0" y="653390"/>
                  </a:cubicBezTo>
                  <a:lnTo>
                    <a:pt x="0" y="93354"/>
                  </a:lnTo>
                  <a:cubicBezTo>
                    <a:pt x="0" y="41796"/>
                    <a:pt x="41796" y="0"/>
                    <a:pt x="93354" y="0"/>
                  </a:cubicBezTo>
                  <a:close/>
                </a:path>
              </a:pathLst>
            </a:custGeom>
            <a:solidFill>
              <a:srgbClr val="B8CDDB"/>
            </a:solidFill>
          </p:spPr>
          <p:txBody>
            <a:bodyPr/>
            <a:lstStyle/>
            <a:p>
              <a:endParaRPr lang="en-US"/>
            </a:p>
          </p:txBody>
        </p:sp>
        <p:sp>
          <p:nvSpPr>
            <p:cNvPr id="19" name="TextBox 19"/>
            <p:cNvSpPr txBox="1"/>
            <p:nvPr/>
          </p:nvSpPr>
          <p:spPr>
            <a:xfrm>
              <a:off x="0" y="9525"/>
              <a:ext cx="1113930" cy="737219"/>
            </a:xfrm>
            <a:prstGeom prst="rect">
              <a:avLst/>
            </a:prstGeom>
          </p:spPr>
          <p:txBody>
            <a:bodyPr lIns="50800" tIns="50800" rIns="50800" bIns="50800" rtlCol="0" anchor="ctr"/>
            <a:lstStyle/>
            <a:p>
              <a:pPr algn="ctr">
                <a:lnSpc>
                  <a:spcPts val="2898"/>
                </a:lnSpc>
              </a:pPr>
              <a:endParaRPr/>
            </a:p>
          </p:txBody>
        </p:sp>
      </p:grpSp>
      <p:sp>
        <p:nvSpPr>
          <p:cNvPr id="20" name="TextBox 20"/>
          <p:cNvSpPr txBox="1"/>
          <p:nvPr/>
        </p:nvSpPr>
        <p:spPr>
          <a:xfrm>
            <a:off x="12829794" y="5881557"/>
            <a:ext cx="3300880" cy="2151634"/>
          </a:xfrm>
          <a:prstGeom prst="rect">
            <a:avLst/>
          </a:prstGeom>
        </p:spPr>
        <p:txBody>
          <a:bodyPr lIns="0" tIns="0" rIns="0" bIns="0" rtlCol="0" anchor="t">
            <a:spAutoFit/>
          </a:bodyPr>
          <a:lstStyle/>
          <a:p>
            <a:pPr>
              <a:lnSpc>
                <a:spcPts val="2887"/>
              </a:lnSpc>
            </a:pPr>
            <a:r>
              <a:rPr lang="en-US" sz="1899" spc="60">
                <a:solidFill>
                  <a:srgbClr val="000000"/>
                </a:solidFill>
                <a:latin typeface="Montserrat"/>
              </a:rPr>
              <a:t>Organize a potluck lunch where families bring dishes from their cultures. Encourage discussions about family mealtime traditions.</a:t>
            </a:r>
          </a:p>
        </p:txBody>
      </p:sp>
      <p:sp>
        <p:nvSpPr>
          <p:cNvPr id="21" name="TextBox 21"/>
          <p:cNvSpPr txBox="1"/>
          <p:nvPr/>
        </p:nvSpPr>
        <p:spPr>
          <a:xfrm>
            <a:off x="249738" y="9888062"/>
            <a:ext cx="5701639" cy="216719"/>
          </a:xfrm>
          <a:prstGeom prst="rect">
            <a:avLst/>
          </a:prstGeom>
        </p:spPr>
        <p:txBody>
          <a:bodyPr lIns="0" tIns="0" rIns="0" bIns="0" rtlCol="0" anchor="t">
            <a:spAutoFit/>
          </a:bodyPr>
          <a:lstStyle/>
          <a:p>
            <a:pPr>
              <a:lnSpc>
                <a:spcPts val="1731"/>
              </a:lnSpc>
              <a:spcBef>
                <a:spcPct val="0"/>
              </a:spcBef>
            </a:pPr>
            <a:r>
              <a:rPr lang="en-US" sz="1236">
                <a:solidFill>
                  <a:srgbClr val="404040"/>
                </a:solidFill>
                <a:latin typeface="Montserrat Medium"/>
              </a:rPr>
              <a:t>https://www.naeyc.org/events/woyc</a:t>
            </a:r>
          </a:p>
        </p:txBody>
      </p:sp>
      <p:sp>
        <p:nvSpPr>
          <p:cNvPr id="22" name="Freeform 22"/>
          <p:cNvSpPr/>
          <p:nvPr/>
        </p:nvSpPr>
        <p:spPr>
          <a:xfrm>
            <a:off x="5764085" y="6564963"/>
            <a:ext cx="1484974" cy="841972"/>
          </a:xfrm>
          <a:custGeom>
            <a:avLst/>
            <a:gdLst/>
            <a:ahLst/>
            <a:cxnLst/>
            <a:rect l="l" t="t" r="r" b="b"/>
            <a:pathLst>
              <a:path w="1484974" h="841972">
                <a:moveTo>
                  <a:pt x="0" y="0"/>
                </a:moveTo>
                <a:lnTo>
                  <a:pt x="1484974" y="0"/>
                </a:lnTo>
                <a:lnTo>
                  <a:pt x="1484974" y="841971"/>
                </a:lnTo>
                <a:lnTo>
                  <a:pt x="0" y="84197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3" name="Freeform 23"/>
          <p:cNvSpPr/>
          <p:nvPr/>
        </p:nvSpPr>
        <p:spPr>
          <a:xfrm>
            <a:off x="11127653" y="6564963"/>
            <a:ext cx="1484974" cy="841972"/>
          </a:xfrm>
          <a:custGeom>
            <a:avLst/>
            <a:gdLst/>
            <a:ahLst/>
            <a:cxnLst/>
            <a:rect l="l" t="t" r="r" b="b"/>
            <a:pathLst>
              <a:path w="1484974" h="841972">
                <a:moveTo>
                  <a:pt x="0" y="0"/>
                </a:moveTo>
                <a:lnTo>
                  <a:pt x="1484974" y="0"/>
                </a:lnTo>
                <a:lnTo>
                  <a:pt x="1484974" y="841971"/>
                </a:lnTo>
                <a:lnTo>
                  <a:pt x="0" y="84197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9564" y="0"/>
            <a:ext cx="6172200" cy="10287000"/>
          </a:xfrm>
          <a:custGeom>
            <a:avLst/>
            <a:gdLst/>
            <a:ahLst/>
            <a:cxnLst/>
            <a:rect l="l" t="t" r="r" b="b"/>
            <a:pathLst>
              <a:path w="6172200" h="10287000">
                <a:moveTo>
                  <a:pt x="0" y="0"/>
                </a:moveTo>
                <a:lnTo>
                  <a:pt x="6172200" y="0"/>
                </a:lnTo>
                <a:lnTo>
                  <a:pt x="6172200" y="10287000"/>
                </a:lnTo>
                <a:lnTo>
                  <a:pt x="0" y="10287000"/>
                </a:lnTo>
                <a:lnTo>
                  <a:pt x="0" y="0"/>
                </a:lnTo>
                <a:close/>
              </a:path>
            </a:pathLst>
          </a:custGeom>
          <a:blipFill>
            <a:blip r:embed="rId3"/>
            <a:stretch>
              <a:fillRect/>
            </a:stretch>
          </a:blipFill>
        </p:spPr>
        <p:txBody>
          <a:bodyPr/>
          <a:lstStyle/>
          <a:p>
            <a:endParaRPr lang="en-US"/>
          </a:p>
        </p:txBody>
      </p:sp>
      <p:sp>
        <p:nvSpPr>
          <p:cNvPr id="3" name="Freeform 3"/>
          <p:cNvSpPr/>
          <p:nvPr/>
        </p:nvSpPr>
        <p:spPr>
          <a:xfrm>
            <a:off x="11536286" y="0"/>
            <a:ext cx="6172200" cy="10287000"/>
          </a:xfrm>
          <a:custGeom>
            <a:avLst/>
            <a:gdLst/>
            <a:ahLst/>
            <a:cxnLst/>
            <a:rect l="l" t="t" r="r" b="b"/>
            <a:pathLst>
              <a:path w="6172200" h="10287000">
                <a:moveTo>
                  <a:pt x="0" y="0"/>
                </a:moveTo>
                <a:lnTo>
                  <a:pt x="6172200" y="0"/>
                </a:lnTo>
                <a:lnTo>
                  <a:pt x="6172200" y="10287000"/>
                </a:lnTo>
                <a:lnTo>
                  <a:pt x="0" y="10287000"/>
                </a:lnTo>
                <a:lnTo>
                  <a:pt x="0" y="0"/>
                </a:lnTo>
                <a:close/>
              </a:path>
            </a:pathLst>
          </a:custGeom>
          <a:blipFill>
            <a:blip r:embed="rId4"/>
            <a:stretch>
              <a:fillRect/>
            </a:stretch>
          </a:blipFill>
        </p:spPr>
        <p:txBody>
          <a:bodyPr/>
          <a:lstStyle/>
          <a:p>
            <a:endParaRPr lang="en-US"/>
          </a:p>
        </p:txBody>
      </p:sp>
      <p:sp>
        <p:nvSpPr>
          <p:cNvPr id="4" name="TextBox 4"/>
          <p:cNvSpPr txBox="1"/>
          <p:nvPr/>
        </p:nvSpPr>
        <p:spPr>
          <a:xfrm>
            <a:off x="7103836" y="1392131"/>
            <a:ext cx="4020377" cy="8432800"/>
          </a:xfrm>
          <a:prstGeom prst="rect">
            <a:avLst/>
          </a:prstGeom>
        </p:spPr>
        <p:txBody>
          <a:bodyPr lIns="0" tIns="0" rIns="0" bIns="0" rtlCol="0" anchor="t">
            <a:spAutoFit/>
          </a:bodyPr>
          <a:lstStyle/>
          <a:p>
            <a:pPr algn="ctr">
              <a:lnSpc>
                <a:spcPts val="5599"/>
              </a:lnSpc>
            </a:pPr>
            <a:r>
              <a:rPr lang="en-US" sz="3999">
                <a:solidFill>
                  <a:srgbClr val="000000"/>
                </a:solidFill>
                <a:latin typeface="Canva Sans Bold"/>
              </a:rPr>
              <a:t>May 7th, 2024</a:t>
            </a:r>
          </a:p>
          <a:p>
            <a:pPr algn="ctr">
              <a:lnSpc>
                <a:spcPts val="5599"/>
              </a:lnSpc>
            </a:pPr>
            <a:endParaRPr lang="en-US" sz="3999">
              <a:solidFill>
                <a:srgbClr val="000000"/>
              </a:solidFill>
              <a:latin typeface="Canva Sans Bold"/>
            </a:endParaRPr>
          </a:p>
          <a:p>
            <a:pPr algn="ctr">
              <a:lnSpc>
                <a:spcPts val="5599"/>
              </a:lnSpc>
            </a:pPr>
            <a:r>
              <a:rPr lang="en-US" sz="3999">
                <a:solidFill>
                  <a:srgbClr val="000000"/>
                </a:solidFill>
                <a:latin typeface="Canva Sans Bold"/>
              </a:rPr>
              <a:t>Bring your families, teachers, students, yourselves and Lift your voices!</a:t>
            </a:r>
          </a:p>
          <a:p>
            <a:pPr algn="ctr">
              <a:lnSpc>
                <a:spcPts val="5599"/>
              </a:lnSpc>
            </a:pPr>
            <a:endParaRPr lang="en-US" sz="3999">
              <a:solidFill>
                <a:srgbClr val="000000"/>
              </a:solidFill>
              <a:latin typeface="Canva Sans Bold"/>
            </a:endParaRPr>
          </a:p>
          <a:p>
            <a:pPr algn="ctr">
              <a:lnSpc>
                <a:spcPts val="5599"/>
              </a:lnSpc>
            </a:pPr>
            <a:r>
              <a:rPr lang="en-US" sz="3999">
                <a:solidFill>
                  <a:srgbClr val="000000"/>
                </a:solidFill>
                <a:latin typeface="Canva Sans Bold"/>
              </a:rPr>
              <a:t>Join US!</a:t>
            </a:r>
          </a:p>
          <a:p>
            <a:pPr algn="ctr">
              <a:lnSpc>
                <a:spcPts val="5599"/>
              </a:lnSpc>
            </a:pPr>
            <a:r>
              <a:rPr lang="en-US" sz="3999">
                <a:solidFill>
                  <a:srgbClr val="000000"/>
                </a:solidFill>
                <a:latin typeface="Canva Sans Bold"/>
              </a:rPr>
              <a:t>Register now!</a:t>
            </a:r>
          </a:p>
          <a:p>
            <a:pPr algn="ctr">
              <a:lnSpc>
                <a:spcPts val="5599"/>
              </a:lnSpc>
            </a:pPr>
            <a:endParaRPr lang="en-US" sz="3999">
              <a:solidFill>
                <a:srgbClr val="000000"/>
              </a:solidFill>
              <a:latin typeface="Canva Sans Bold"/>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rcRect/>
          <a:stretch>
            <a:fillRect/>
          </a:stretch>
        </p:blipFill>
        <p:spPr>
          <a:xfrm>
            <a:off x="2283452" y="-117386"/>
            <a:ext cx="8039753" cy="10404386"/>
          </a:xfrm>
          <a:prstGeom prst="rect">
            <a:avLst/>
          </a:prstGeom>
        </p:spPr>
      </p:pic>
      <p:grpSp>
        <p:nvGrpSpPr>
          <p:cNvPr id="3" name="Group 3"/>
          <p:cNvGrpSpPr/>
          <p:nvPr/>
        </p:nvGrpSpPr>
        <p:grpSpPr>
          <a:xfrm>
            <a:off x="11887965" y="4706943"/>
            <a:ext cx="4410425" cy="4410425"/>
            <a:chOff x="0" y="0"/>
            <a:chExt cx="5880567" cy="5880567"/>
          </a:xfrm>
        </p:grpSpPr>
        <p:sp>
          <p:nvSpPr>
            <p:cNvPr id="4" name="Freeform 4"/>
            <p:cNvSpPr/>
            <p:nvPr/>
          </p:nvSpPr>
          <p:spPr>
            <a:xfrm>
              <a:off x="0" y="0"/>
              <a:ext cx="5880567" cy="5880567"/>
            </a:xfrm>
            <a:custGeom>
              <a:avLst/>
              <a:gdLst/>
              <a:ahLst/>
              <a:cxnLst/>
              <a:rect l="l" t="t" r="r" b="b"/>
              <a:pathLst>
                <a:path w="5880567" h="5880567">
                  <a:moveTo>
                    <a:pt x="0" y="0"/>
                  </a:moveTo>
                  <a:lnTo>
                    <a:pt x="5880567" y="0"/>
                  </a:lnTo>
                  <a:lnTo>
                    <a:pt x="5880567" y="5880567"/>
                  </a:lnTo>
                  <a:lnTo>
                    <a:pt x="0" y="58805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sp>
        <p:nvSpPr>
          <p:cNvPr id="5" name="TextBox 5"/>
          <p:cNvSpPr txBox="1"/>
          <p:nvPr/>
        </p:nvSpPr>
        <p:spPr>
          <a:xfrm>
            <a:off x="10813936" y="2406657"/>
            <a:ext cx="5987620" cy="1974445"/>
          </a:xfrm>
          <a:prstGeom prst="rect">
            <a:avLst/>
          </a:prstGeom>
        </p:spPr>
        <p:txBody>
          <a:bodyPr lIns="0" tIns="0" rIns="0" bIns="0" rtlCol="0" anchor="t">
            <a:spAutoFit/>
          </a:bodyPr>
          <a:lstStyle/>
          <a:p>
            <a:pPr algn="ctr">
              <a:lnSpc>
                <a:spcPts val="5263"/>
              </a:lnSpc>
            </a:pPr>
            <a:r>
              <a:rPr lang="en-US" sz="3842">
                <a:solidFill>
                  <a:srgbClr val="F26522"/>
                </a:solidFill>
                <a:latin typeface="CS Gordon Serif"/>
              </a:rPr>
              <a:t>SCAN HERE TO COMPLETE SURVEY</a:t>
            </a:r>
          </a:p>
        </p:txBody>
      </p:sp>
    </p:spTree>
  </p:cSld>
  <p:clrMapOvr>
    <a:masterClrMapping/>
  </p:clrMapOvr>
  <p:timing>
    <p:tnLst>
      <p:par>
        <p:cTn id="1" dur="indefinite" restart="never" nodeType="tmRoot">
          <p:childTnLst>
            <p:video>
              <p:cMediaNode vol="100000">
                <p:cTn id="2" fill="hold" display="0">
                  <p:stCondLst>
                    <p:cond delay="indefinite"/>
                  </p:stCondLst>
                </p:cTn>
                <p:tgtEl>
                  <p:spTgt spid="2"/>
                </p:tgtEl>
              </p:cMediaNode>
            </p:vide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DE59"/>
        </a:solidFill>
        <a:effectLst/>
      </p:bgPr>
    </p:bg>
    <p:spTree>
      <p:nvGrpSpPr>
        <p:cNvPr id="1" name=""/>
        <p:cNvGrpSpPr/>
        <p:nvPr/>
      </p:nvGrpSpPr>
      <p:grpSpPr>
        <a:xfrm>
          <a:off x="0" y="0"/>
          <a:ext cx="0" cy="0"/>
          <a:chOff x="0" y="0"/>
          <a:chExt cx="0" cy="0"/>
        </a:xfrm>
      </p:grpSpPr>
      <p:sp>
        <p:nvSpPr>
          <p:cNvPr id="2" name="Freeform 2"/>
          <p:cNvSpPr/>
          <p:nvPr/>
        </p:nvSpPr>
        <p:spPr>
          <a:xfrm>
            <a:off x="1198995" y="0"/>
            <a:ext cx="7272909" cy="10287000"/>
          </a:xfrm>
          <a:custGeom>
            <a:avLst/>
            <a:gdLst/>
            <a:ahLst/>
            <a:cxnLst/>
            <a:rect l="l" t="t" r="r" b="b"/>
            <a:pathLst>
              <a:path w="7272909" h="10287000">
                <a:moveTo>
                  <a:pt x="0" y="0"/>
                </a:moveTo>
                <a:lnTo>
                  <a:pt x="7272909" y="0"/>
                </a:lnTo>
                <a:lnTo>
                  <a:pt x="7272909" y="10287000"/>
                </a:lnTo>
                <a:lnTo>
                  <a:pt x="0" y="10287000"/>
                </a:lnTo>
                <a:lnTo>
                  <a:pt x="0" y="0"/>
                </a:lnTo>
                <a:close/>
              </a:path>
            </a:pathLst>
          </a:custGeom>
          <a:blipFill>
            <a:blip r:embed="rId2"/>
            <a:stretch>
              <a:fillRect l="-5" r="-5"/>
            </a:stretch>
          </a:blipFill>
        </p:spPr>
        <p:txBody>
          <a:bodyPr/>
          <a:lstStyle/>
          <a:p>
            <a:endParaRPr lang="en-US"/>
          </a:p>
        </p:txBody>
      </p:sp>
      <p:sp>
        <p:nvSpPr>
          <p:cNvPr id="3" name="Freeform 3"/>
          <p:cNvSpPr/>
          <p:nvPr/>
        </p:nvSpPr>
        <p:spPr>
          <a:xfrm>
            <a:off x="10282373" y="0"/>
            <a:ext cx="7272909" cy="10287000"/>
          </a:xfrm>
          <a:custGeom>
            <a:avLst/>
            <a:gdLst/>
            <a:ahLst/>
            <a:cxnLst/>
            <a:rect l="l" t="t" r="r" b="b"/>
            <a:pathLst>
              <a:path w="7272909" h="10287000">
                <a:moveTo>
                  <a:pt x="0" y="0"/>
                </a:moveTo>
                <a:lnTo>
                  <a:pt x="7272909" y="0"/>
                </a:lnTo>
                <a:lnTo>
                  <a:pt x="7272909" y="10287000"/>
                </a:lnTo>
                <a:lnTo>
                  <a:pt x="0" y="10287000"/>
                </a:lnTo>
                <a:lnTo>
                  <a:pt x="0" y="0"/>
                </a:lnTo>
                <a:close/>
              </a:path>
            </a:pathLst>
          </a:custGeom>
          <a:blipFill>
            <a:blip r:embed="rId3"/>
            <a:stretch>
              <a:fillRect l="-5" r="-5"/>
            </a:stretch>
          </a:blipFill>
        </p:spPr>
        <p:txBody>
          <a:bodyPr/>
          <a:lstStyle/>
          <a:p>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DE59"/>
        </a:solidFill>
        <a:effectLst/>
      </p:bgPr>
    </p:bg>
    <p:spTree>
      <p:nvGrpSpPr>
        <p:cNvPr id="1" name=""/>
        <p:cNvGrpSpPr/>
        <p:nvPr/>
      </p:nvGrpSpPr>
      <p:grpSpPr>
        <a:xfrm>
          <a:off x="0" y="0"/>
          <a:ext cx="0" cy="0"/>
          <a:chOff x="0" y="0"/>
          <a:chExt cx="0" cy="0"/>
        </a:xfrm>
      </p:grpSpPr>
      <p:sp>
        <p:nvSpPr>
          <p:cNvPr id="2" name="Freeform 2"/>
          <p:cNvSpPr/>
          <p:nvPr/>
        </p:nvSpPr>
        <p:spPr>
          <a:xfrm>
            <a:off x="1198995" y="0"/>
            <a:ext cx="7272909" cy="10287000"/>
          </a:xfrm>
          <a:custGeom>
            <a:avLst/>
            <a:gdLst/>
            <a:ahLst/>
            <a:cxnLst/>
            <a:rect l="l" t="t" r="r" b="b"/>
            <a:pathLst>
              <a:path w="7272909" h="10287000">
                <a:moveTo>
                  <a:pt x="0" y="0"/>
                </a:moveTo>
                <a:lnTo>
                  <a:pt x="7272909" y="0"/>
                </a:lnTo>
                <a:lnTo>
                  <a:pt x="7272909"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10282373" y="0"/>
            <a:ext cx="7272909" cy="10287000"/>
          </a:xfrm>
          <a:custGeom>
            <a:avLst/>
            <a:gdLst/>
            <a:ahLst/>
            <a:cxnLst/>
            <a:rect l="l" t="t" r="r" b="b"/>
            <a:pathLst>
              <a:path w="7272909" h="10287000">
                <a:moveTo>
                  <a:pt x="0" y="0"/>
                </a:moveTo>
                <a:lnTo>
                  <a:pt x="7272909" y="0"/>
                </a:lnTo>
                <a:lnTo>
                  <a:pt x="7272909" y="10287000"/>
                </a:lnTo>
                <a:lnTo>
                  <a:pt x="0" y="1028700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DE59"/>
        </a:solidFill>
        <a:effectLst/>
      </p:bgPr>
    </p:bg>
    <p:spTree>
      <p:nvGrpSpPr>
        <p:cNvPr id="1" name=""/>
        <p:cNvGrpSpPr/>
        <p:nvPr/>
      </p:nvGrpSpPr>
      <p:grpSpPr>
        <a:xfrm>
          <a:off x="0" y="0"/>
          <a:ext cx="0" cy="0"/>
          <a:chOff x="0" y="0"/>
          <a:chExt cx="0" cy="0"/>
        </a:xfrm>
      </p:grpSpPr>
      <p:sp>
        <p:nvSpPr>
          <p:cNvPr id="2" name="Freeform 2"/>
          <p:cNvSpPr/>
          <p:nvPr/>
        </p:nvSpPr>
        <p:spPr>
          <a:xfrm>
            <a:off x="1218978" y="0"/>
            <a:ext cx="7272909" cy="10287000"/>
          </a:xfrm>
          <a:custGeom>
            <a:avLst/>
            <a:gdLst/>
            <a:ahLst/>
            <a:cxnLst/>
            <a:rect l="l" t="t" r="r" b="b"/>
            <a:pathLst>
              <a:path w="7272909" h="10287000">
                <a:moveTo>
                  <a:pt x="0" y="0"/>
                </a:moveTo>
                <a:lnTo>
                  <a:pt x="7272909" y="0"/>
                </a:lnTo>
                <a:lnTo>
                  <a:pt x="7272909" y="10287000"/>
                </a:lnTo>
                <a:lnTo>
                  <a:pt x="0" y="10287000"/>
                </a:lnTo>
                <a:lnTo>
                  <a:pt x="0" y="0"/>
                </a:lnTo>
                <a:close/>
              </a:path>
            </a:pathLst>
          </a:custGeom>
          <a:blipFill>
            <a:blip r:embed="rId2"/>
            <a:stretch>
              <a:fillRect/>
            </a:stretch>
          </a:blipFill>
        </p:spPr>
        <p:txBody>
          <a:bodyPr/>
          <a:lstStyle/>
          <a:p>
            <a:endParaRPr lang="en-US"/>
          </a:p>
        </p:txBody>
      </p:sp>
      <p:sp>
        <p:nvSpPr>
          <p:cNvPr id="3" name="Freeform 3"/>
          <p:cNvSpPr/>
          <p:nvPr/>
        </p:nvSpPr>
        <p:spPr>
          <a:xfrm>
            <a:off x="9986391" y="0"/>
            <a:ext cx="7272909" cy="10287000"/>
          </a:xfrm>
          <a:custGeom>
            <a:avLst/>
            <a:gdLst/>
            <a:ahLst/>
            <a:cxnLst/>
            <a:rect l="l" t="t" r="r" b="b"/>
            <a:pathLst>
              <a:path w="7272909" h="10287000">
                <a:moveTo>
                  <a:pt x="0" y="0"/>
                </a:moveTo>
                <a:lnTo>
                  <a:pt x="7272909" y="0"/>
                </a:lnTo>
                <a:lnTo>
                  <a:pt x="7272909" y="10287000"/>
                </a:lnTo>
                <a:lnTo>
                  <a:pt x="0" y="1028700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528580"/>
            <a:ext cx="18428017" cy="11398510"/>
          </a:xfrm>
          <a:custGeom>
            <a:avLst/>
            <a:gdLst/>
            <a:ahLst/>
            <a:cxnLst/>
            <a:rect l="l" t="t" r="r" b="b"/>
            <a:pathLst>
              <a:path w="18428017" h="11398510">
                <a:moveTo>
                  <a:pt x="0" y="0"/>
                </a:moveTo>
                <a:lnTo>
                  <a:pt x="18428017" y="0"/>
                </a:lnTo>
                <a:lnTo>
                  <a:pt x="18428017" y="11398510"/>
                </a:lnTo>
                <a:lnTo>
                  <a:pt x="0" y="11398510"/>
                </a:lnTo>
                <a:lnTo>
                  <a:pt x="0" y="0"/>
                </a:lnTo>
                <a:close/>
              </a:path>
            </a:pathLst>
          </a:custGeom>
          <a:blipFill>
            <a:blip r:embed="rId2"/>
            <a:stretch>
              <a:fillRect t="-623" b="-623"/>
            </a:stretch>
          </a:blipFill>
        </p:spPr>
        <p:txBody>
          <a:bodyPr/>
          <a:lstStyle/>
          <a:p>
            <a:endParaRPr lang="en-US"/>
          </a:p>
        </p:txBody>
      </p:sp>
      <p:sp>
        <p:nvSpPr>
          <p:cNvPr id="3" name="Freeform 3"/>
          <p:cNvSpPr/>
          <p:nvPr/>
        </p:nvSpPr>
        <p:spPr>
          <a:xfrm>
            <a:off x="11186225" y="1903511"/>
            <a:ext cx="2508495" cy="973810"/>
          </a:xfrm>
          <a:custGeom>
            <a:avLst/>
            <a:gdLst/>
            <a:ahLst/>
            <a:cxnLst/>
            <a:rect l="l" t="t" r="r" b="b"/>
            <a:pathLst>
              <a:path w="2508495" h="973810">
                <a:moveTo>
                  <a:pt x="0" y="0"/>
                </a:moveTo>
                <a:lnTo>
                  <a:pt x="2508495" y="0"/>
                </a:lnTo>
                <a:lnTo>
                  <a:pt x="2508495" y="973810"/>
                </a:lnTo>
                <a:lnTo>
                  <a:pt x="0" y="973810"/>
                </a:lnTo>
                <a:lnTo>
                  <a:pt x="0" y="0"/>
                </a:lnTo>
                <a:close/>
              </a:path>
            </a:pathLst>
          </a:custGeom>
          <a:blipFill>
            <a:blip r:embed="rId3"/>
            <a:stretch>
              <a:fillRect t="-54426" b="-103169"/>
            </a:stretch>
          </a:blipFill>
        </p:spPr>
        <p:txBody>
          <a:bodyPr/>
          <a:lstStyle/>
          <a:p>
            <a:endParaRPr lang="en-US"/>
          </a:p>
        </p:txBody>
      </p:sp>
      <p:sp>
        <p:nvSpPr>
          <p:cNvPr id="4" name="Freeform 4"/>
          <p:cNvSpPr/>
          <p:nvPr/>
        </p:nvSpPr>
        <p:spPr>
          <a:xfrm>
            <a:off x="14847521" y="6314177"/>
            <a:ext cx="1951133" cy="2659125"/>
          </a:xfrm>
          <a:custGeom>
            <a:avLst/>
            <a:gdLst/>
            <a:ahLst/>
            <a:cxnLst/>
            <a:rect l="l" t="t" r="r" b="b"/>
            <a:pathLst>
              <a:path w="1951133" h="2659125">
                <a:moveTo>
                  <a:pt x="0" y="0"/>
                </a:moveTo>
                <a:lnTo>
                  <a:pt x="1951133" y="0"/>
                </a:lnTo>
                <a:lnTo>
                  <a:pt x="1951133" y="2659125"/>
                </a:lnTo>
                <a:lnTo>
                  <a:pt x="0" y="265912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DE59"/>
        </a:solidFill>
        <a:effectLst/>
      </p:bgPr>
    </p:bg>
    <p:spTree>
      <p:nvGrpSpPr>
        <p:cNvPr id="1" name=""/>
        <p:cNvGrpSpPr/>
        <p:nvPr/>
      </p:nvGrpSpPr>
      <p:grpSpPr>
        <a:xfrm>
          <a:off x="0" y="0"/>
          <a:ext cx="0" cy="0"/>
          <a:chOff x="0" y="0"/>
          <a:chExt cx="0" cy="0"/>
        </a:xfrm>
      </p:grpSpPr>
      <p:sp>
        <p:nvSpPr>
          <p:cNvPr id="2" name="Freeform 2"/>
          <p:cNvSpPr/>
          <p:nvPr/>
        </p:nvSpPr>
        <p:spPr>
          <a:xfrm>
            <a:off x="15183025" y="-2418999"/>
            <a:ext cx="4152550" cy="4114800"/>
          </a:xfrm>
          <a:custGeom>
            <a:avLst/>
            <a:gdLst/>
            <a:ahLst/>
            <a:cxnLst/>
            <a:rect l="l" t="t" r="r" b="b"/>
            <a:pathLst>
              <a:path w="4152550" h="4114800">
                <a:moveTo>
                  <a:pt x="0" y="0"/>
                </a:moveTo>
                <a:lnTo>
                  <a:pt x="4152550" y="0"/>
                </a:lnTo>
                <a:lnTo>
                  <a:pt x="415255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333818" y="9258300"/>
            <a:ext cx="4152550" cy="4114800"/>
          </a:xfrm>
          <a:custGeom>
            <a:avLst/>
            <a:gdLst/>
            <a:ahLst/>
            <a:cxnLst/>
            <a:rect l="l" t="t" r="r" b="b"/>
            <a:pathLst>
              <a:path w="4152550" h="4114800">
                <a:moveTo>
                  <a:pt x="0" y="0"/>
                </a:moveTo>
                <a:lnTo>
                  <a:pt x="4152550" y="0"/>
                </a:lnTo>
                <a:lnTo>
                  <a:pt x="415255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2991813" y="546417"/>
            <a:ext cx="12304375" cy="1088391"/>
          </a:xfrm>
          <a:prstGeom prst="rect">
            <a:avLst/>
          </a:prstGeom>
        </p:spPr>
        <p:txBody>
          <a:bodyPr lIns="0" tIns="0" rIns="0" bIns="0" rtlCol="0" anchor="t">
            <a:spAutoFit/>
          </a:bodyPr>
          <a:lstStyle/>
          <a:p>
            <a:pPr algn="ctr">
              <a:lnSpc>
                <a:spcPts val="8080"/>
              </a:lnSpc>
            </a:pPr>
            <a:r>
              <a:rPr lang="en-US" sz="8000">
                <a:solidFill>
                  <a:srgbClr val="F26522"/>
                </a:solidFill>
                <a:latin typeface="Bobby Jones"/>
              </a:rPr>
              <a:t>STAY CONNECTED</a:t>
            </a:r>
          </a:p>
        </p:txBody>
      </p:sp>
      <p:grpSp>
        <p:nvGrpSpPr>
          <p:cNvPr id="5" name="Group 5"/>
          <p:cNvGrpSpPr/>
          <p:nvPr/>
        </p:nvGrpSpPr>
        <p:grpSpPr>
          <a:xfrm>
            <a:off x="13858085" y="5143500"/>
            <a:ext cx="4114800" cy="4114800"/>
            <a:chOff x="0" y="0"/>
            <a:chExt cx="5486400" cy="5486400"/>
          </a:xfrm>
        </p:grpSpPr>
        <p:sp>
          <p:nvSpPr>
            <p:cNvPr id="6" name="Freeform 6"/>
            <p:cNvSpPr/>
            <p:nvPr/>
          </p:nvSpPr>
          <p:spPr>
            <a:xfrm>
              <a:off x="0" y="0"/>
              <a:ext cx="5486400" cy="5486400"/>
            </a:xfrm>
            <a:custGeom>
              <a:avLst/>
              <a:gdLst/>
              <a:ahLst/>
              <a:cxnLst/>
              <a:rect l="l" t="t" r="r" b="b"/>
              <a:pathLst>
                <a:path w="5486400" h="5486400">
                  <a:moveTo>
                    <a:pt x="0" y="0"/>
                  </a:moveTo>
                  <a:lnTo>
                    <a:pt x="5486400" y="0"/>
                  </a:lnTo>
                  <a:lnTo>
                    <a:pt x="5486400" y="5486400"/>
                  </a:lnTo>
                  <a:lnTo>
                    <a:pt x="0" y="5486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
        <p:nvSpPr>
          <p:cNvPr id="7" name="Freeform 7"/>
          <p:cNvSpPr/>
          <p:nvPr/>
        </p:nvSpPr>
        <p:spPr>
          <a:xfrm>
            <a:off x="4246087" y="1918369"/>
            <a:ext cx="8916564" cy="7474737"/>
          </a:xfrm>
          <a:custGeom>
            <a:avLst/>
            <a:gdLst/>
            <a:ahLst/>
            <a:cxnLst/>
            <a:rect l="l" t="t" r="r" b="b"/>
            <a:pathLst>
              <a:path w="8916564" h="7474737">
                <a:moveTo>
                  <a:pt x="0" y="0"/>
                </a:moveTo>
                <a:lnTo>
                  <a:pt x="8916564" y="0"/>
                </a:lnTo>
                <a:lnTo>
                  <a:pt x="8916564" y="7474737"/>
                </a:lnTo>
                <a:lnTo>
                  <a:pt x="0" y="7474737"/>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670F7"/>
        </a:solidFill>
        <a:effectLst/>
      </p:bgPr>
    </p:bg>
    <p:spTree>
      <p:nvGrpSpPr>
        <p:cNvPr id="1" name=""/>
        <p:cNvGrpSpPr/>
        <p:nvPr/>
      </p:nvGrpSpPr>
      <p:grpSpPr>
        <a:xfrm>
          <a:off x="0" y="0"/>
          <a:ext cx="0" cy="0"/>
          <a:chOff x="0" y="0"/>
          <a:chExt cx="0" cy="0"/>
        </a:xfrm>
      </p:grpSpPr>
      <p:sp>
        <p:nvSpPr>
          <p:cNvPr id="2" name="Freeform 2"/>
          <p:cNvSpPr/>
          <p:nvPr/>
        </p:nvSpPr>
        <p:spPr>
          <a:xfrm>
            <a:off x="15183025" y="-2418999"/>
            <a:ext cx="4152550" cy="4114800"/>
          </a:xfrm>
          <a:custGeom>
            <a:avLst/>
            <a:gdLst/>
            <a:ahLst/>
            <a:cxnLst/>
            <a:rect l="l" t="t" r="r" b="b"/>
            <a:pathLst>
              <a:path w="4152550" h="4114800">
                <a:moveTo>
                  <a:pt x="0" y="0"/>
                </a:moveTo>
                <a:lnTo>
                  <a:pt x="4152550" y="0"/>
                </a:lnTo>
                <a:lnTo>
                  <a:pt x="415255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1333818" y="9258300"/>
            <a:ext cx="4152550" cy="4114800"/>
          </a:xfrm>
          <a:custGeom>
            <a:avLst/>
            <a:gdLst/>
            <a:ahLst/>
            <a:cxnLst/>
            <a:rect l="l" t="t" r="r" b="b"/>
            <a:pathLst>
              <a:path w="4152550" h="4114800">
                <a:moveTo>
                  <a:pt x="0" y="0"/>
                </a:moveTo>
                <a:lnTo>
                  <a:pt x="4152550" y="0"/>
                </a:lnTo>
                <a:lnTo>
                  <a:pt x="415255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2991813" y="546417"/>
            <a:ext cx="12304375" cy="1088391"/>
          </a:xfrm>
          <a:prstGeom prst="rect">
            <a:avLst/>
          </a:prstGeom>
        </p:spPr>
        <p:txBody>
          <a:bodyPr lIns="0" tIns="0" rIns="0" bIns="0" rtlCol="0" anchor="t">
            <a:spAutoFit/>
          </a:bodyPr>
          <a:lstStyle/>
          <a:p>
            <a:pPr algn="ctr">
              <a:lnSpc>
                <a:spcPts val="8080"/>
              </a:lnSpc>
            </a:pPr>
            <a:r>
              <a:rPr lang="en-US" sz="8000">
                <a:solidFill>
                  <a:srgbClr val="F26522"/>
                </a:solidFill>
                <a:latin typeface="Bobby Jones"/>
              </a:rPr>
              <a:t>EXIT SURVEY</a:t>
            </a:r>
          </a:p>
        </p:txBody>
      </p:sp>
      <p:sp>
        <p:nvSpPr>
          <p:cNvPr id="5" name="TextBox 5"/>
          <p:cNvSpPr txBox="1"/>
          <p:nvPr/>
        </p:nvSpPr>
        <p:spPr>
          <a:xfrm>
            <a:off x="1649238" y="1558608"/>
            <a:ext cx="14989524" cy="6318251"/>
          </a:xfrm>
          <a:prstGeom prst="rect">
            <a:avLst/>
          </a:prstGeom>
        </p:spPr>
        <p:txBody>
          <a:bodyPr lIns="0" tIns="0" rIns="0" bIns="0" rtlCol="0" anchor="t">
            <a:spAutoFit/>
          </a:bodyPr>
          <a:lstStyle/>
          <a:p>
            <a:pPr algn="ctr">
              <a:lnSpc>
                <a:spcPts val="5599"/>
              </a:lnSpc>
            </a:pPr>
            <a:endParaRPr/>
          </a:p>
          <a:p>
            <a:pPr algn="ctr">
              <a:lnSpc>
                <a:spcPts val="5599"/>
              </a:lnSpc>
            </a:pPr>
            <a:r>
              <a:rPr lang="en-US" sz="3999">
                <a:solidFill>
                  <a:srgbClr val="000000"/>
                </a:solidFill>
                <a:latin typeface="Aileron Bold"/>
              </a:rPr>
              <a:t>Please take a moment to complete </a:t>
            </a:r>
          </a:p>
          <a:p>
            <a:pPr algn="ctr">
              <a:lnSpc>
                <a:spcPts val="5599"/>
              </a:lnSpc>
            </a:pPr>
            <a:r>
              <a:rPr lang="en-US" sz="3999">
                <a:solidFill>
                  <a:srgbClr val="000000"/>
                </a:solidFill>
                <a:latin typeface="Aileron Bold"/>
              </a:rPr>
              <a:t>the Exit Survey</a:t>
            </a:r>
          </a:p>
          <a:p>
            <a:pPr algn="ctr">
              <a:lnSpc>
                <a:spcPts val="5599"/>
              </a:lnSpc>
            </a:pPr>
            <a:r>
              <a:rPr lang="en-US" sz="3999">
                <a:solidFill>
                  <a:srgbClr val="FFFFFF"/>
                </a:solidFill>
                <a:latin typeface="Aileron Bold"/>
              </a:rPr>
              <a:t>Por favor, tómese un momento para completar </a:t>
            </a:r>
          </a:p>
          <a:p>
            <a:pPr algn="ctr">
              <a:lnSpc>
                <a:spcPts val="5599"/>
              </a:lnSpc>
            </a:pPr>
            <a:r>
              <a:rPr lang="en-US" sz="3999">
                <a:solidFill>
                  <a:srgbClr val="FFFFFF"/>
                </a:solidFill>
                <a:latin typeface="Aileron Bold"/>
              </a:rPr>
              <a:t>la Encuesta de Salida</a:t>
            </a:r>
          </a:p>
          <a:p>
            <a:pPr algn="ctr">
              <a:lnSpc>
                <a:spcPts val="5599"/>
              </a:lnSpc>
            </a:pPr>
            <a:endParaRPr lang="en-US" sz="3999">
              <a:solidFill>
                <a:srgbClr val="FFFFFF"/>
              </a:solidFill>
              <a:latin typeface="Aileron Bold"/>
            </a:endParaRPr>
          </a:p>
          <a:p>
            <a:pPr algn="ctr">
              <a:lnSpc>
                <a:spcPts val="5599"/>
              </a:lnSpc>
            </a:pPr>
            <a:endParaRPr lang="en-US" sz="3999">
              <a:solidFill>
                <a:srgbClr val="FFFFFF"/>
              </a:solidFill>
              <a:latin typeface="Aileron Bold"/>
            </a:endParaRPr>
          </a:p>
          <a:p>
            <a:pPr algn="ctr">
              <a:lnSpc>
                <a:spcPts val="5599"/>
              </a:lnSpc>
            </a:pPr>
            <a:endParaRPr lang="en-US" sz="3999">
              <a:solidFill>
                <a:srgbClr val="FFFFFF"/>
              </a:solidFill>
              <a:latin typeface="Aileron Bold"/>
            </a:endParaRPr>
          </a:p>
          <a:p>
            <a:pPr algn="ctr">
              <a:lnSpc>
                <a:spcPts val="5599"/>
              </a:lnSpc>
              <a:spcBef>
                <a:spcPct val="0"/>
              </a:spcBef>
            </a:pPr>
            <a:endParaRPr lang="en-US" sz="3999">
              <a:solidFill>
                <a:srgbClr val="FFFFFF"/>
              </a:solidFill>
              <a:latin typeface="Aileron Bold"/>
            </a:endParaRPr>
          </a:p>
        </p:txBody>
      </p:sp>
      <p:grpSp>
        <p:nvGrpSpPr>
          <p:cNvPr id="6" name="Group 6"/>
          <p:cNvGrpSpPr/>
          <p:nvPr/>
        </p:nvGrpSpPr>
        <p:grpSpPr>
          <a:xfrm>
            <a:off x="7086600" y="5634595"/>
            <a:ext cx="4114800" cy="4114800"/>
            <a:chOff x="0" y="0"/>
            <a:chExt cx="5486400" cy="5486400"/>
          </a:xfrm>
        </p:grpSpPr>
        <p:sp>
          <p:nvSpPr>
            <p:cNvPr id="7" name="Freeform 7"/>
            <p:cNvSpPr/>
            <p:nvPr/>
          </p:nvSpPr>
          <p:spPr>
            <a:xfrm>
              <a:off x="0" y="0"/>
              <a:ext cx="5486400" cy="5486400"/>
            </a:xfrm>
            <a:custGeom>
              <a:avLst/>
              <a:gdLst/>
              <a:ahLst/>
              <a:cxnLst/>
              <a:rect l="l" t="t" r="r" b="b"/>
              <a:pathLst>
                <a:path w="5486400" h="5486400">
                  <a:moveTo>
                    <a:pt x="0" y="0"/>
                  </a:moveTo>
                  <a:lnTo>
                    <a:pt x="5486400" y="0"/>
                  </a:lnTo>
                  <a:lnTo>
                    <a:pt x="5486400" y="5486400"/>
                  </a:lnTo>
                  <a:lnTo>
                    <a:pt x="0" y="54864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670F7"/>
        </a:solidFill>
        <a:effectLst/>
      </p:bgPr>
    </p:bg>
    <p:spTree>
      <p:nvGrpSpPr>
        <p:cNvPr id="1" name=""/>
        <p:cNvGrpSpPr/>
        <p:nvPr/>
      </p:nvGrpSpPr>
      <p:grpSpPr>
        <a:xfrm>
          <a:off x="0" y="0"/>
          <a:ext cx="0" cy="0"/>
          <a:chOff x="0" y="0"/>
          <a:chExt cx="0" cy="0"/>
        </a:xfrm>
      </p:grpSpPr>
      <p:sp>
        <p:nvSpPr>
          <p:cNvPr id="2" name="Freeform 2"/>
          <p:cNvSpPr/>
          <p:nvPr/>
        </p:nvSpPr>
        <p:spPr>
          <a:xfrm>
            <a:off x="2022869" y="68870"/>
            <a:ext cx="14545381" cy="10218130"/>
          </a:xfrm>
          <a:custGeom>
            <a:avLst/>
            <a:gdLst/>
            <a:ahLst/>
            <a:cxnLst/>
            <a:rect l="l" t="t" r="r" b="b"/>
            <a:pathLst>
              <a:path w="14545381" h="10218130">
                <a:moveTo>
                  <a:pt x="0" y="0"/>
                </a:moveTo>
                <a:lnTo>
                  <a:pt x="14545380" y="0"/>
                </a:lnTo>
                <a:lnTo>
                  <a:pt x="14545380" y="10218130"/>
                </a:lnTo>
                <a:lnTo>
                  <a:pt x="0" y="1021813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7429882" y="543387"/>
            <a:ext cx="3428235" cy="3428235"/>
          </a:xfrm>
          <a:custGeom>
            <a:avLst/>
            <a:gdLst/>
            <a:ahLst/>
            <a:cxnLst/>
            <a:rect l="l" t="t" r="r" b="b"/>
            <a:pathLst>
              <a:path w="3428235" h="3428235">
                <a:moveTo>
                  <a:pt x="0" y="0"/>
                </a:moveTo>
                <a:lnTo>
                  <a:pt x="3428236" y="0"/>
                </a:lnTo>
                <a:lnTo>
                  <a:pt x="3428236" y="3428235"/>
                </a:lnTo>
                <a:lnTo>
                  <a:pt x="0" y="3428235"/>
                </a:lnTo>
                <a:lnTo>
                  <a:pt x="0" y="0"/>
                </a:lnTo>
                <a:close/>
              </a:path>
            </a:pathLst>
          </a:custGeom>
          <a:blipFill>
            <a:blip r:embed="rId4"/>
            <a:stretch>
              <a:fillRect/>
            </a:stretch>
          </a:blipFill>
        </p:spPr>
        <p:txBody>
          <a:bodyPr/>
          <a:lstStyle/>
          <a:p>
            <a:endParaRPr lang="en-US"/>
          </a:p>
        </p:txBody>
      </p:sp>
      <p:sp>
        <p:nvSpPr>
          <p:cNvPr id="4" name="Freeform 4"/>
          <p:cNvSpPr/>
          <p:nvPr/>
        </p:nvSpPr>
        <p:spPr>
          <a:xfrm>
            <a:off x="1387042" y="0"/>
            <a:ext cx="4565659" cy="4114800"/>
          </a:xfrm>
          <a:custGeom>
            <a:avLst/>
            <a:gdLst/>
            <a:ahLst/>
            <a:cxnLst/>
            <a:rect l="l" t="t" r="r" b="b"/>
            <a:pathLst>
              <a:path w="4565659" h="4114800">
                <a:moveTo>
                  <a:pt x="0" y="0"/>
                </a:moveTo>
                <a:lnTo>
                  <a:pt x="4565658" y="0"/>
                </a:lnTo>
                <a:lnTo>
                  <a:pt x="4565658"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TextBox 5"/>
          <p:cNvSpPr txBox="1"/>
          <p:nvPr/>
        </p:nvSpPr>
        <p:spPr>
          <a:xfrm>
            <a:off x="5196095" y="3907335"/>
            <a:ext cx="7895809" cy="2274501"/>
          </a:xfrm>
          <a:prstGeom prst="rect">
            <a:avLst/>
          </a:prstGeom>
        </p:spPr>
        <p:txBody>
          <a:bodyPr lIns="0" tIns="0" rIns="0" bIns="0" rtlCol="0" anchor="t">
            <a:spAutoFit/>
          </a:bodyPr>
          <a:lstStyle/>
          <a:p>
            <a:pPr algn="ctr">
              <a:lnSpc>
                <a:spcPts val="8546"/>
              </a:lnSpc>
            </a:pPr>
            <a:r>
              <a:rPr lang="en-US" sz="6104">
                <a:solidFill>
                  <a:srgbClr val="000000"/>
                </a:solidFill>
                <a:latin typeface="Jua"/>
              </a:rPr>
              <a:t>Thank you! </a:t>
            </a:r>
          </a:p>
          <a:p>
            <a:pPr algn="ctr">
              <a:lnSpc>
                <a:spcPts val="8546"/>
              </a:lnSpc>
            </a:pPr>
            <a:r>
              <a:rPr lang="en-US" sz="6104">
                <a:solidFill>
                  <a:srgbClr val="000000"/>
                </a:solidFill>
                <a:latin typeface="Jua"/>
              </a:rPr>
              <a:t>Gracias!</a:t>
            </a:r>
          </a:p>
        </p:txBody>
      </p:sp>
      <p:sp>
        <p:nvSpPr>
          <p:cNvPr id="6" name="TextBox 6"/>
          <p:cNvSpPr txBox="1"/>
          <p:nvPr/>
        </p:nvSpPr>
        <p:spPr>
          <a:xfrm>
            <a:off x="5015855" y="6614716"/>
            <a:ext cx="8793619" cy="2184400"/>
          </a:xfrm>
          <a:prstGeom prst="rect">
            <a:avLst/>
          </a:prstGeom>
        </p:spPr>
        <p:txBody>
          <a:bodyPr lIns="0" tIns="0" rIns="0" bIns="0" rtlCol="0" anchor="t">
            <a:spAutoFit/>
          </a:bodyPr>
          <a:lstStyle/>
          <a:p>
            <a:pPr algn="ctr">
              <a:lnSpc>
                <a:spcPts val="5599"/>
              </a:lnSpc>
            </a:pPr>
            <a:r>
              <a:rPr lang="en-US" sz="3999">
                <a:solidFill>
                  <a:srgbClr val="000000"/>
                </a:solidFill>
                <a:latin typeface="Jua"/>
              </a:rPr>
              <a:t>Next Provider Meeting will be on Friday, April 19th from 1pm-3pm</a:t>
            </a:r>
          </a:p>
          <a:p>
            <a:pPr algn="ctr">
              <a:lnSpc>
                <a:spcPts val="5599"/>
              </a:lnSpc>
            </a:pPr>
            <a:endParaRPr lang="en-US" sz="3999">
              <a:solidFill>
                <a:srgbClr val="000000"/>
              </a:solidFill>
              <a:latin typeface="Jua"/>
            </a:endParaRPr>
          </a:p>
        </p:txBody>
      </p:sp>
      <p:grpSp>
        <p:nvGrpSpPr>
          <p:cNvPr id="7" name="Group 7"/>
          <p:cNvGrpSpPr/>
          <p:nvPr/>
        </p:nvGrpSpPr>
        <p:grpSpPr>
          <a:xfrm>
            <a:off x="11735055" y="3099513"/>
            <a:ext cx="3523549" cy="3523549"/>
            <a:chOff x="0" y="0"/>
            <a:chExt cx="4698066" cy="4698066"/>
          </a:xfrm>
        </p:grpSpPr>
        <p:sp>
          <p:nvSpPr>
            <p:cNvPr id="8" name="Freeform 8"/>
            <p:cNvSpPr/>
            <p:nvPr/>
          </p:nvSpPr>
          <p:spPr>
            <a:xfrm>
              <a:off x="0" y="0"/>
              <a:ext cx="4698066" cy="4698066"/>
            </a:xfrm>
            <a:custGeom>
              <a:avLst/>
              <a:gdLst/>
              <a:ahLst/>
              <a:cxnLst/>
              <a:rect l="l" t="t" r="r" b="b"/>
              <a:pathLst>
                <a:path w="4698066" h="4698066">
                  <a:moveTo>
                    <a:pt x="0" y="0"/>
                  </a:moveTo>
                  <a:lnTo>
                    <a:pt x="4698066" y="0"/>
                  </a:lnTo>
                  <a:lnTo>
                    <a:pt x="4698066" y="4698066"/>
                  </a:lnTo>
                  <a:lnTo>
                    <a:pt x="0" y="469806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1452</Words>
  <Application>Microsoft Office PowerPoint</Application>
  <PresentationFormat>Custom</PresentationFormat>
  <Paragraphs>224</Paragraphs>
  <Slides>62</Slides>
  <Notes>5</Notes>
  <HiddenSlides>0</HiddenSlides>
  <MMClips>2</MMClips>
  <ScaleCrop>false</ScaleCrop>
  <HeadingPairs>
    <vt:vector size="6" baseType="variant">
      <vt:variant>
        <vt:lpstr>Fonts Used</vt:lpstr>
      </vt:variant>
      <vt:variant>
        <vt:i4>24</vt:i4>
      </vt:variant>
      <vt:variant>
        <vt:lpstr>Theme</vt:lpstr>
      </vt:variant>
      <vt:variant>
        <vt:i4>1</vt:i4>
      </vt:variant>
      <vt:variant>
        <vt:lpstr>Slide Titles</vt:lpstr>
      </vt:variant>
      <vt:variant>
        <vt:i4>62</vt:i4>
      </vt:variant>
    </vt:vector>
  </HeadingPairs>
  <TitlesOfParts>
    <vt:vector size="87" baseType="lpstr">
      <vt:lpstr>Hibernate</vt:lpstr>
      <vt:lpstr>Aileron Bold Italics</vt:lpstr>
      <vt:lpstr>Bobby Jones</vt:lpstr>
      <vt:lpstr>Aileron Heavy</vt:lpstr>
      <vt:lpstr>Aileron Ultra-Bold</vt:lpstr>
      <vt:lpstr>Montserrat Bold</vt:lpstr>
      <vt:lpstr>Aileron Bold</vt:lpstr>
      <vt:lpstr>Montserrat Medium</vt:lpstr>
      <vt:lpstr>CS Gordon Serif</vt:lpstr>
      <vt:lpstr>Agrandir Medium</vt:lpstr>
      <vt:lpstr>Arial</vt:lpstr>
      <vt:lpstr>Aileron</vt:lpstr>
      <vt:lpstr>Calibri</vt:lpstr>
      <vt:lpstr>Canva Sans</vt:lpstr>
      <vt:lpstr>Open Sauce</vt:lpstr>
      <vt:lpstr>Jua</vt:lpstr>
      <vt:lpstr>Canva Sans Bold</vt:lpstr>
      <vt:lpstr>Garet Bold</vt:lpstr>
      <vt:lpstr>Open Sauce Bold</vt:lpstr>
      <vt:lpstr>Arimo</vt:lpstr>
      <vt:lpstr>Open Sauce Light</vt:lpstr>
      <vt:lpstr>Montserrat Classic Bold</vt:lpstr>
      <vt:lpstr>Montserrat</vt:lpstr>
      <vt:lpstr>Big Shoulders Display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March 22 2024 LEJ Provider Meeting Slides</dc:title>
  <dc:creator>Damaris Alvarado-Rodriguez</dc:creator>
  <cp:lastModifiedBy>Damaris Alvarado-Rodriguez</cp:lastModifiedBy>
  <cp:revision>1</cp:revision>
  <dcterms:created xsi:type="dcterms:W3CDTF">2006-08-16T00:00:00Z</dcterms:created>
  <dcterms:modified xsi:type="dcterms:W3CDTF">2024-03-22T16:41:19Z</dcterms:modified>
  <dc:identifier>DAF_3RBvQmw</dc:identifier>
</cp:coreProperties>
</file>