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embeddedFontLst>
    <p:embeddedFont>
      <p:font typeface="Aileron" panose="020B0604020202020204" charset="0"/>
      <p:regular r:id="rId30"/>
    </p:embeddedFont>
    <p:embeddedFont>
      <p:font typeface="Aileron Bold" panose="020B0604020202020204" charset="0"/>
      <p:regular r:id="rId31"/>
    </p:embeddedFont>
    <p:embeddedFont>
      <p:font typeface="Aileron Bold Italics" panose="020B0604020202020204" charset="0"/>
      <p:regular r:id="rId32"/>
    </p:embeddedFont>
    <p:embeddedFont>
      <p:font typeface="Aileron Heavy" panose="020B0604020202020204" charset="0"/>
      <p:regular r:id="rId33"/>
    </p:embeddedFont>
    <p:embeddedFont>
      <p:font typeface="Aileron Ultra-Bold" panose="020B0604020202020204" charset="0"/>
      <p:regular r:id="rId34"/>
    </p:embeddedFont>
    <p:embeddedFont>
      <p:font typeface="Arimo Bold" panose="020B0604020202020204" charset="0"/>
      <p:regular r:id="rId35"/>
    </p:embeddedFont>
    <p:embeddedFont>
      <p:font typeface="Buffalo" panose="020B0604020202020204" charset="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nva Sans" panose="020B0604020202020204" charset="0"/>
      <p:regular r:id="rId41"/>
    </p:embeddedFont>
    <p:embeddedFont>
      <p:font typeface="Canva Sans Bold" panose="020B0604020202020204" charset="0"/>
      <p:regular r:id="rId42"/>
    </p:embeddedFont>
    <p:embeddedFont>
      <p:font typeface="Trocchi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12" d="100"/>
          <a:sy n="12" d="100"/>
        </p:scale>
        <p:origin x="347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svg"/><Relationship Id="rId7" Type="http://schemas.openxmlformats.org/officeDocument/2006/relationships/image" Target="../media/image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svg"/><Relationship Id="rId7" Type="http://schemas.openxmlformats.org/officeDocument/2006/relationships/image" Target="../media/image2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hyperlink" Target="https://us06web.zoom.us/meeting/register/tZIlfuitpjgrE91haX2tmGrf7jJTlfgYTKSe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3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3.svg"/><Relationship Id="rId7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6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3144500" y="0"/>
            <a:ext cx="5143500" cy="5143500"/>
          </a:xfrm>
          <a:prstGeom prst="rect">
            <a:avLst/>
          </a:prstGeom>
          <a:solidFill>
            <a:srgbClr val="019D97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3144500" y="5143500"/>
            <a:ext cx="5143500" cy="5143500"/>
          </a:xfrm>
          <a:prstGeom prst="rect">
            <a:avLst/>
          </a:prstGeom>
          <a:solidFill>
            <a:srgbClr val="642EC7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539549" y="7527660"/>
            <a:ext cx="4988102" cy="2610861"/>
          </a:xfrm>
          <a:custGeom>
            <a:avLst/>
            <a:gdLst/>
            <a:ahLst/>
            <a:cxnLst/>
            <a:rect l="l" t="t" r="r" b="b"/>
            <a:pathLst>
              <a:path w="4988102" h="2610861">
                <a:moveTo>
                  <a:pt x="0" y="0"/>
                </a:moveTo>
                <a:lnTo>
                  <a:pt x="4988102" y="0"/>
                </a:lnTo>
                <a:lnTo>
                  <a:pt x="4988102" y="2610861"/>
                </a:lnTo>
                <a:lnTo>
                  <a:pt x="0" y="26108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80981" y="661598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7"/>
                </a:lnTo>
                <a:lnTo>
                  <a:pt x="0" y="461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848231" y="9179686"/>
            <a:ext cx="360938" cy="157229"/>
            <a:chOff x="0" y="0"/>
            <a:chExt cx="1166179" cy="508000"/>
          </a:xfrm>
        </p:grpSpPr>
        <p:sp>
          <p:nvSpPr>
            <p:cNvPr id="8" name="Freeform 8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7539549" y="2014984"/>
            <a:ext cx="5246391" cy="5246370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2666916"/>
            <a:ext cx="7045017" cy="6591401"/>
            <a:chOff x="0" y="0"/>
            <a:chExt cx="9393356" cy="878853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00025"/>
              <a:ext cx="9393356" cy="6893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113"/>
                </a:lnSpc>
              </a:pPr>
              <a:r>
                <a:rPr lang="en-US" sz="10215" spc="-204">
                  <a:solidFill>
                    <a:srgbClr val="000000"/>
                  </a:solidFill>
                  <a:latin typeface="Aileron Heavy"/>
                </a:rPr>
                <a:t>Monthly Provider Meeting</a:t>
              </a:r>
            </a:p>
            <a:p>
              <a:pPr>
                <a:lnSpc>
                  <a:spcPts val="10113"/>
                </a:lnSpc>
              </a:pPr>
              <a:endParaRPr lang="en-US" sz="10215" spc="-204">
                <a:solidFill>
                  <a:srgbClr val="000000"/>
                </a:solidFill>
                <a:latin typeface="Aileron Heavy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449020"/>
              <a:ext cx="7219402" cy="1339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0"/>
                </a:lnSpc>
                <a:spcBef>
                  <a:spcPts val="2242"/>
                </a:spcBef>
              </a:pPr>
              <a:r>
                <a:rPr lang="en-US" sz="2062" spc="412">
                  <a:solidFill>
                    <a:srgbClr val="000000"/>
                  </a:solidFill>
                  <a:latin typeface="Aileron"/>
                </a:rPr>
                <a:t>17DE NOVIEMBRE DE 2023</a:t>
              </a:r>
            </a:p>
            <a:p>
              <a:pPr>
                <a:lnSpc>
                  <a:spcPts val="2990"/>
                </a:lnSpc>
                <a:spcBef>
                  <a:spcPts val="2243"/>
                </a:spcBef>
              </a:pPr>
              <a:endParaRPr lang="en-US" sz="2062" spc="412">
                <a:solidFill>
                  <a:srgbClr val="000000"/>
                </a:solidFill>
                <a:latin typeface="Aileron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660727" y="614750"/>
            <a:ext cx="7641728" cy="96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ileron Ultra-Bold"/>
              </a:rPr>
              <a:t>LEJ &amp; FUP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00254" y="1748677"/>
            <a:ext cx="15087493" cy="4403161"/>
          </a:xfrm>
          <a:custGeom>
            <a:avLst/>
            <a:gdLst/>
            <a:ahLst/>
            <a:cxnLst/>
            <a:rect l="l" t="t" r="r" b="b"/>
            <a:pathLst>
              <a:path w="15087493" h="4403161">
                <a:moveTo>
                  <a:pt x="0" y="0"/>
                </a:moveTo>
                <a:lnTo>
                  <a:pt x="15087492" y="0"/>
                </a:lnTo>
                <a:lnTo>
                  <a:pt x="15087492" y="4403162"/>
                </a:lnTo>
                <a:lnTo>
                  <a:pt x="0" y="4403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544" b="-85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308533" y="6087894"/>
            <a:ext cx="8716473" cy="1543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4"/>
              </a:lnSpc>
            </a:pPr>
            <a:r>
              <a:rPr lang="en-US" sz="2499">
                <a:solidFill>
                  <a:srgbClr val="334C7A"/>
                </a:solidFill>
                <a:latin typeface="Aileron Bold Italics"/>
              </a:rPr>
              <a:t>Lenguaje de nuestro corazón</a:t>
            </a:r>
          </a:p>
          <a:p>
            <a:pPr algn="ctr">
              <a:lnSpc>
                <a:spcPts val="2474"/>
              </a:lnSpc>
            </a:pPr>
            <a:r>
              <a:rPr lang="en-US" sz="2499">
                <a:solidFill>
                  <a:srgbClr val="334C7A"/>
                </a:solidFill>
                <a:latin typeface="Aileron Bold Italics"/>
              </a:rPr>
              <a:t>Todos tenemos derecho a comunicarnos y participar en el idioma en el que nos sentimos más cómodos: el lenguaje de nuestro corazón.</a:t>
            </a:r>
          </a:p>
          <a:p>
            <a:pPr marL="0" lvl="0" indent="0" algn="ctr">
              <a:lnSpc>
                <a:spcPts val="2474"/>
              </a:lnSpc>
              <a:spcBef>
                <a:spcPct val="0"/>
              </a:spcBef>
            </a:pPr>
            <a:endParaRPr lang="en-US" sz="2499">
              <a:solidFill>
                <a:srgbClr val="334C7A"/>
              </a:solidFill>
              <a:latin typeface="Aileron Bold Itali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4016451" y="6015451"/>
            <a:ext cx="4271549" cy="4271532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736" r="-10736" b="-675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44902" y="6015451"/>
            <a:ext cx="4271549" cy="4271549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642EC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744902" y="1743902"/>
            <a:ext cx="4271549" cy="4271532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2617" r="-173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 rot="-10800000">
            <a:off x="14016451" y="1743885"/>
            <a:ext cx="4271549" cy="4271549"/>
          </a:xfrm>
          <a:custGeom>
            <a:avLst/>
            <a:gdLst/>
            <a:ahLst/>
            <a:cxnLst/>
            <a:rect l="l" t="t" r="r" b="b"/>
            <a:pathLst>
              <a:path w="4271549" h="4271549">
                <a:moveTo>
                  <a:pt x="0" y="0"/>
                </a:moveTo>
                <a:lnTo>
                  <a:pt x="4271549" y="0"/>
                </a:lnTo>
                <a:lnTo>
                  <a:pt x="4271549" y="4271549"/>
                </a:lnTo>
                <a:lnTo>
                  <a:pt x="0" y="42715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11" name="Freeform 11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660727" y="614750"/>
            <a:ext cx="7641728" cy="96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ileron Ultra-Bold"/>
              </a:rPr>
              <a:t>Hosts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200217"/>
            <a:ext cx="6888319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599"/>
              </a:lnSpc>
            </a:pPr>
            <a:r>
              <a:rPr lang="en-US" sz="3999" spc="-39">
                <a:solidFill>
                  <a:srgbClr val="FF1495"/>
                </a:solidFill>
                <a:latin typeface="Aileron Bold"/>
              </a:rPr>
              <a:t>Damaris Alvarado-Rodriguez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6611675"/>
            <a:ext cx="688831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599"/>
              </a:lnSpc>
            </a:pPr>
            <a:r>
              <a:rPr lang="en-US" sz="3999" spc="-39">
                <a:solidFill>
                  <a:srgbClr val="FF1495"/>
                </a:solidFill>
                <a:latin typeface="Aileron Bold"/>
              </a:rPr>
              <a:t>Rosanna Matos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950702"/>
            <a:ext cx="6888319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Aileron Bold"/>
              </a:rPr>
              <a:t>President of Latinos Educando Juntos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541617"/>
            <a:ext cx="6888319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000">
                <a:solidFill>
                  <a:srgbClr val="000000"/>
                </a:solidFill>
                <a:latin typeface="Aileron Bold"/>
              </a:rPr>
              <a:t>Early Learning Program Engagement Specialist-First 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48677"/>
            <a:ext cx="18288000" cy="8538323"/>
          </a:xfrm>
          <a:prstGeom prst="rect">
            <a:avLst/>
          </a:prstGeom>
          <a:solidFill>
            <a:srgbClr val="FFDE59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6015451"/>
            <a:ext cx="4271549" cy="4271549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019D9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rot="-5400000">
            <a:off x="0" y="1739093"/>
            <a:ext cx="4271549" cy="4271549"/>
          </a:xfrm>
          <a:custGeom>
            <a:avLst/>
            <a:gdLst/>
            <a:ahLst/>
            <a:cxnLst/>
            <a:rect l="l" t="t" r="r" b="b"/>
            <a:pathLst>
              <a:path w="4271549" h="4271549">
                <a:moveTo>
                  <a:pt x="0" y="0"/>
                </a:moveTo>
                <a:lnTo>
                  <a:pt x="4271549" y="0"/>
                </a:lnTo>
                <a:lnTo>
                  <a:pt x="4271549" y="4271549"/>
                </a:lnTo>
                <a:lnTo>
                  <a:pt x="0" y="42715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8" name="Freeform 8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938971" y="2380650"/>
            <a:ext cx="5031162" cy="980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8"/>
              </a:lnSpc>
            </a:pPr>
            <a:r>
              <a:rPr lang="en-US" sz="3775">
                <a:solidFill>
                  <a:srgbClr val="334C7A"/>
                </a:solidFill>
                <a:latin typeface="Aileron Ultra-Bold"/>
              </a:rPr>
              <a:t>Reglas de la Casa!</a:t>
            </a:r>
          </a:p>
          <a:p>
            <a:pPr marL="0" lvl="0" indent="0" algn="l">
              <a:lnSpc>
                <a:spcPts val="3738"/>
              </a:lnSpc>
              <a:spcBef>
                <a:spcPct val="0"/>
              </a:spcBef>
            </a:pPr>
            <a:endParaRPr lang="en-US" sz="3775">
              <a:solidFill>
                <a:srgbClr val="334C7A"/>
              </a:solidFill>
              <a:latin typeface="Aileron Ultra-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541719" y="3113418"/>
            <a:ext cx="5825666" cy="6774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3840"/>
              </a:lnSpc>
              <a:buFont typeface="Arial"/>
              <a:buChar char="•"/>
            </a:pPr>
            <a:r>
              <a:rPr lang="en-US" sz="2400" spc="-24">
                <a:solidFill>
                  <a:srgbClr val="334C7A"/>
                </a:solidFill>
                <a:latin typeface="Aileron Bold"/>
              </a:rPr>
              <a:t>·Su nombre, nombre de la organización y su correo electrónico en el cuadro de chat</a:t>
            </a:r>
          </a:p>
          <a:p>
            <a:pPr marL="518160" lvl="1" indent="-259080">
              <a:lnSpc>
                <a:spcPts val="3840"/>
              </a:lnSpc>
              <a:buFont typeface="Arial"/>
              <a:buChar char="•"/>
            </a:pPr>
            <a:r>
              <a:rPr lang="en-US" sz="2400" spc="-24">
                <a:solidFill>
                  <a:srgbClr val="334C7A"/>
                </a:solidFill>
                <a:latin typeface="Aileron Bold"/>
              </a:rPr>
              <a:t>·Por favor, permanezca en silencio</a:t>
            </a:r>
          </a:p>
          <a:p>
            <a:pPr marL="518160" lvl="1" indent="-259080">
              <a:lnSpc>
                <a:spcPts val="3840"/>
              </a:lnSpc>
              <a:buFont typeface="Arial"/>
              <a:buChar char="•"/>
            </a:pPr>
            <a:r>
              <a:rPr lang="en-US" sz="2400" spc="-24">
                <a:solidFill>
                  <a:srgbClr val="334C7A"/>
                </a:solidFill>
                <a:latin typeface="Aileron Bold"/>
              </a:rPr>
              <a:t>·Levante la mano para hablar o reactive el audio para hacer preguntas</a:t>
            </a:r>
          </a:p>
          <a:p>
            <a:pPr marL="518160" lvl="1" indent="-259080">
              <a:lnSpc>
                <a:spcPts val="3840"/>
              </a:lnSpc>
              <a:buFont typeface="Arial"/>
              <a:buChar char="•"/>
            </a:pPr>
            <a:r>
              <a:rPr lang="en-US" sz="2400" spc="-24">
                <a:solidFill>
                  <a:srgbClr val="334C7A"/>
                </a:solidFill>
                <a:latin typeface="Aileron Bold"/>
              </a:rPr>
              <a:t>·Use el cuadro de chat y compartiremos</a:t>
            </a:r>
          </a:p>
          <a:p>
            <a:pPr marL="518160" lvl="1" indent="-259080">
              <a:lnSpc>
                <a:spcPts val="3840"/>
              </a:lnSpc>
              <a:buFont typeface="Arial"/>
              <a:buChar char="•"/>
            </a:pPr>
            <a:r>
              <a:rPr lang="en-US" sz="2400" spc="-24">
                <a:solidFill>
                  <a:srgbClr val="334C7A"/>
                </a:solidFill>
                <a:latin typeface="Aileron Bold"/>
              </a:rPr>
              <a:t>·Las sesiones se están grabando y se compartirán en el sitio web</a:t>
            </a:r>
          </a:p>
          <a:p>
            <a:pPr marL="518160" lvl="1" indent="-259080">
              <a:lnSpc>
                <a:spcPts val="3840"/>
              </a:lnSpc>
              <a:buFont typeface="Arial"/>
              <a:buChar char="•"/>
            </a:pPr>
            <a:r>
              <a:rPr lang="en-US" sz="2400" spc="-24">
                <a:solidFill>
                  <a:srgbClr val="334C7A"/>
                </a:solidFill>
                <a:latin typeface="Aileron Bold"/>
              </a:rPr>
              <a:t>·Activar las opciones de idioma de transcripción traducida </a:t>
            </a:r>
          </a:p>
          <a:p>
            <a:pPr marL="518160" lvl="1" indent="-259080">
              <a:lnSpc>
                <a:spcPts val="3840"/>
              </a:lnSpc>
              <a:buFont typeface="Arial"/>
              <a:buChar char="•"/>
            </a:pPr>
            <a:endParaRPr lang="en-US" sz="2400" spc="-24">
              <a:solidFill>
                <a:srgbClr val="334C7A"/>
              </a:solidFill>
              <a:latin typeface="Ailero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867200" y="2657209"/>
            <a:ext cx="5031162" cy="41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44"/>
              </a:lnSpc>
              <a:spcBef>
                <a:spcPct val="0"/>
              </a:spcBef>
            </a:pPr>
            <a:r>
              <a:rPr lang="en-US" sz="3175">
                <a:solidFill>
                  <a:srgbClr val="000000"/>
                </a:solidFill>
                <a:latin typeface="Aileron Ultra-Bold"/>
              </a:rPr>
              <a:t>Housekeeping Rules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33634" y="3285171"/>
            <a:ext cx="5825666" cy="4170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40"/>
              </a:lnSpc>
            </a:pPr>
            <a:endParaRPr/>
          </a:p>
          <a:p>
            <a:pPr>
              <a:lnSpc>
                <a:spcPts val="3040"/>
              </a:lnSpc>
            </a:pPr>
            <a:endParaRPr/>
          </a:p>
          <a:p>
            <a:pPr marL="410213" lvl="1" indent="-205106">
              <a:lnSpc>
                <a:spcPts val="3040"/>
              </a:lnSpc>
              <a:buFont typeface="Arial"/>
              <a:buChar char="•"/>
            </a:pPr>
            <a:r>
              <a:rPr lang="en-US" sz="1900" spc="-19">
                <a:solidFill>
                  <a:srgbClr val="000000"/>
                </a:solidFill>
                <a:latin typeface="Aileron"/>
              </a:rPr>
              <a:t>Your Name, Name of organization, and your email in the chat box</a:t>
            </a:r>
          </a:p>
          <a:p>
            <a:pPr marL="410213" lvl="1" indent="-205106">
              <a:lnSpc>
                <a:spcPts val="3040"/>
              </a:lnSpc>
              <a:buFont typeface="Arial"/>
              <a:buChar char="•"/>
            </a:pPr>
            <a:r>
              <a:rPr lang="en-US" sz="1900" spc="-19">
                <a:solidFill>
                  <a:srgbClr val="000000"/>
                </a:solidFill>
                <a:latin typeface="Aileron"/>
              </a:rPr>
              <a:t>Please remain muted</a:t>
            </a:r>
          </a:p>
          <a:p>
            <a:pPr marL="410213" lvl="1" indent="-205106">
              <a:lnSpc>
                <a:spcPts val="3040"/>
              </a:lnSpc>
              <a:buFont typeface="Arial"/>
              <a:buChar char="•"/>
            </a:pPr>
            <a:r>
              <a:rPr lang="en-US" sz="1900" spc="-19">
                <a:solidFill>
                  <a:srgbClr val="000000"/>
                </a:solidFill>
                <a:latin typeface="Aileron"/>
              </a:rPr>
              <a:t>Raise Hand to talk or unmute to ask questions</a:t>
            </a:r>
          </a:p>
          <a:p>
            <a:pPr marL="410213" lvl="1" indent="-205106">
              <a:lnSpc>
                <a:spcPts val="3040"/>
              </a:lnSpc>
              <a:buFont typeface="Arial"/>
              <a:buChar char="•"/>
            </a:pPr>
            <a:r>
              <a:rPr lang="en-US" sz="1900" spc="-19">
                <a:solidFill>
                  <a:srgbClr val="000000"/>
                </a:solidFill>
                <a:latin typeface="Aileron"/>
              </a:rPr>
              <a:t>Use Chat box and we will share</a:t>
            </a:r>
          </a:p>
          <a:p>
            <a:pPr marL="410213" lvl="1" indent="-205106">
              <a:lnSpc>
                <a:spcPts val="3040"/>
              </a:lnSpc>
              <a:buFont typeface="Arial"/>
              <a:buChar char="•"/>
            </a:pPr>
            <a:r>
              <a:rPr lang="en-US" sz="1900" spc="-19">
                <a:solidFill>
                  <a:srgbClr val="000000"/>
                </a:solidFill>
                <a:latin typeface="Aileron"/>
              </a:rPr>
              <a:t>Sessions are being recorded and will be shared in the website</a:t>
            </a:r>
          </a:p>
          <a:p>
            <a:pPr marL="410213" lvl="1" indent="-205106">
              <a:lnSpc>
                <a:spcPts val="3040"/>
              </a:lnSpc>
              <a:buFont typeface="Arial"/>
              <a:buChar char="•"/>
            </a:pPr>
            <a:r>
              <a:rPr lang="en-US" sz="1900" spc="-19">
                <a:solidFill>
                  <a:srgbClr val="000000"/>
                </a:solidFill>
                <a:latin typeface="Aileron"/>
              </a:rPr>
              <a:t>Activate Translated transcription Language options </a:t>
            </a:r>
          </a:p>
          <a:p>
            <a:pPr marL="0" lvl="0" indent="0">
              <a:lnSpc>
                <a:spcPts val="3040"/>
              </a:lnSpc>
            </a:pPr>
            <a:endParaRPr lang="en-US" sz="1900" spc="-19">
              <a:solidFill>
                <a:srgbClr val="000000"/>
              </a:solidFill>
              <a:latin typeface="Ailero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7437698"/>
            <a:ext cx="5698605" cy="2849302"/>
          </a:xfrm>
          <a:custGeom>
            <a:avLst/>
            <a:gdLst/>
            <a:ahLst/>
            <a:cxnLst/>
            <a:rect l="l" t="t" r="r" b="b"/>
            <a:pathLst>
              <a:path w="5698605" h="2849302">
                <a:moveTo>
                  <a:pt x="0" y="0"/>
                </a:moveTo>
                <a:lnTo>
                  <a:pt x="5698605" y="0"/>
                </a:lnTo>
                <a:lnTo>
                  <a:pt x="5698605" y="2849302"/>
                </a:lnTo>
                <a:lnTo>
                  <a:pt x="0" y="2849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1739093"/>
            <a:ext cx="5698605" cy="5698605"/>
          </a:xfrm>
          <a:custGeom>
            <a:avLst/>
            <a:gdLst/>
            <a:ahLst/>
            <a:cxnLst/>
            <a:rect l="l" t="t" r="r" b="b"/>
            <a:pathLst>
              <a:path w="5698605" h="5698605">
                <a:moveTo>
                  <a:pt x="0" y="0"/>
                </a:moveTo>
                <a:lnTo>
                  <a:pt x="5698605" y="0"/>
                </a:lnTo>
                <a:lnTo>
                  <a:pt x="5698605" y="5698605"/>
                </a:lnTo>
                <a:lnTo>
                  <a:pt x="0" y="5698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6" name="Freeform 6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226107" y="1965210"/>
            <a:ext cx="5246391" cy="5246370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9523" r="-95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45653" y="2533201"/>
            <a:ext cx="6851764" cy="18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7200">
                <a:solidFill>
                  <a:srgbClr val="FF1495"/>
                </a:solidFill>
                <a:latin typeface="Aileron Ultra-Bold"/>
              </a:rPr>
              <a:t>Rompehielos</a:t>
            </a:r>
          </a:p>
          <a:p>
            <a:pPr marL="0" lvl="0" indent="0" algn="ctr">
              <a:lnSpc>
                <a:spcPts val="7128"/>
              </a:lnSpc>
              <a:spcBef>
                <a:spcPct val="0"/>
              </a:spcBef>
            </a:pPr>
            <a:endParaRPr lang="en-US" sz="7200">
              <a:solidFill>
                <a:srgbClr val="FF1495"/>
              </a:solidFill>
              <a:latin typeface="Aileron Ultra-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945653" y="6248031"/>
            <a:ext cx="6851764" cy="96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28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ileron Ultra-Bold"/>
              </a:rPr>
              <a:t>Ice Breaker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21589" y="7371023"/>
            <a:ext cx="577482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 Bold"/>
              </a:rPr>
              <a:t>What are you thankful For?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47819" y="3821235"/>
            <a:ext cx="5647432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1495"/>
                </a:solidFill>
                <a:latin typeface="Canva Sans Bold"/>
              </a:rPr>
              <a:t>¿De qué estás Agradecido?</a:t>
            </a:r>
          </a:p>
          <a:p>
            <a:pPr algn="ctr">
              <a:lnSpc>
                <a:spcPts val="4759"/>
              </a:lnSpc>
            </a:pPr>
            <a:endParaRPr lang="en-US" sz="3399">
              <a:solidFill>
                <a:srgbClr val="FF1495"/>
              </a:solidFill>
              <a:latin typeface="Canva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739782" y="1739093"/>
            <a:ext cx="8548218" cy="8547907"/>
          </a:xfrm>
          <a:prstGeom prst="rect">
            <a:avLst/>
          </a:prstGeom>
          <a:solidFill>
            <a:srgbClr val="FF1495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93010" y="4655348"/>
            <a:ext cx="8877197" cy="1924549"/>
          </a:xfrm>
          <a:custGeom>
            <a:avLst/>
            <a:gdLst/>
            <a:ahLst/>
            <a:cxnLst/>
            <a:rect l="l" t="t" r="r" b="b"/>
            <a:pathLst>
              <a:path w="8877197" h="1924549">
                <a:moveTo>
                  <a:pt x="0" y="0"/>
                </a:moveTo>
                <a:lnTo>
                  <a:pt x="8877197" y="0"/>
                </a:lnTo>
                <a:lnTo>
                  <a:pt x="8877197" y="1924549"/>
                </a:lnTo>
                <a:lnTo>
                  <a:pt x="0" y="1924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407536" y="4897533"/>
            <a:ext cx="6851764" cy="1516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5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ileron Ultra-Bold"/>
              </a:rPr>
              <a:t>Janetta (Netta) Radzinski is OCDEL’s Special Assistant for External Relations.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739782" y="1739093"/>
            <a:ext cx="8548218" cy="8547907"/>
          </a:xfrm>
          <a:prstGeom prst="rect">
            <a:avLst/>
          </a:prstGeom>
          <a:solidFill>
            <a:srgbClr val="FF1495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51808" y="3516540"/>
            <a:ext cx="9230503" cy="4993013"/>
          </a:xfrm>
          <a:custGeom>
            <a:avLst/>
            <a:gdLst/>
            <a:ahLst/>
            <a:cxnLst/>
            <a:rect l="l" t="t" r="r" b="b"/>
            <a:pathLst>
              <a:path w="9230503" h="4993013">
                <a:moveTo>
                  <a:pt x="0" y="0"/>
                </a:moveTo>
                <a:lnTo>
                  <a:pt x="9230504" y="0"/>
                </a:lnTo>
                <a:lnTo>
                  <a:pt x="9230504" y="4993013"/>
                </a:lnTo>
                <a:lnTo>
                  <a:pt x="0" y="4993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588009" y="5492768"/>
            <a:ext cx="6851764" cy="691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47"/>
              </a:lnSpc>
              <a:spcBef>
                <a:spcPct val="0"/>
              </a:spcBef>
            </a:pPr>
            <a:r>
              <a:rPr lang="en-US" sz="5199">
                <a:solidFill>
                  <a:srgbClr val="000000"/>
                </a:solidFill>
                <a:latin typeface="Aileron Bold"/>
              </a:rPr>
              <a:t>Sherilynn Kimble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46248" y="-363971"/>
            <a:ext cx="13995504" cy="10650971"/>
          </a:xfrm>
          <a:custGeom>
            <a:avLst/>
            <a:gdLst/>
            <a:ahLst/>
            <a:cxnLst/>
            <a:rect l="l" t="t" r="r" b="b"/>
            <a:pathLst>
              <a:path w="13995504" h="10650971">
                <a:moveTo>
                  <a:pt x="0" y="0"/>
                </a:moveTo>
                <a:lnTo>
                  <a:pt x="13995504" y="0"/>
                </a:lnTo>
                <a:lnTo>
                  <a:pt x="13995504" y="10650971"/>
                </a:lnTo>
                <a:lnTo>
                  <a:pt x="0" y="10650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50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041276"/>
          </a:xfrm>
          <a:custGeom>
            <a:avLst/>
            <a:gdLst/>
            <a:ahLst/>
            <a:cxnLst/>
            <a:rect l="l" t="t" r="r" b="b"/>
            <a:pathLst>
              <a:path w="18288000" h="10041276">
                <a:moveTo>
                  <a:pt x="0" y="0"/>
                </a:moveTo>
                <a:lnTo>
                  <a:pt x="18288000" y="0"/>
                </a:lnTo>
                <a:lnTo>
                  <a:pt x="18288000" y="10041276"/>
                </a:lnTo>
                <a:lnTo>
                  <a:pt x="0" y="10041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739782" y="1739093"/>
            <a:ext cx="8548218" cy="8547907"/>
          </a:xfrm>
          <a:prstGeom prst="rect">
            <a:avLst/>
          </a:prstGeom>
          <a:solidFill>
            <a:srgbClr val="FF1495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83974" y="1995536"/>
            <a:ext cx="8915044" cy="8424126"/>
          </a:xfrm>
          <a:custGeom>
            <a:avLst/>
            <a:gdLst/>
            <a:ahLst/>
            <a:cxnLst/>
            <a:rect l="l" t="t" r="r" b="b"/>
            <a:pathLst>
              <a:path w="8915044" h="8424126">
                <a:moveTo>
                  <a:pt x="0" y="0"/>
                </a:moveTo>
                <a:lnTo>
                  <a:pt x="8915044" y="0"/>
                </a:lnTo>
                <a:lnTo>
                  <a:pt x="8915044" y="8424126"/>
                </a:lnTo>
                <a:lnTo>
                  <a:pt x="0" y="8424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775" b="-27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588009" y="5210340"/>
            <a:ext cx="6851764" cy="2011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Aileron Ultra-Bold"/>
              </a:rPr>
              <a:t>Jacob Kurtz</a:t>
            </a:r>
          </a:p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Aileron Ultra-Bold"/>
              </a:rPr>
              <a:t>Program Manager, ECE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Aileron Ultra-Bold"/>
            </a:endParaRPr>
          </a:p>
          <a:p>
            <a:pPr marL="0" lvl="0" indent="0" algn="ctr">
              <a:lnSpc>
                <a:spcPts val="3959"/>
              </a:lnSpc>
              <a:spcBef>
                <a:spcPct val="0"/>
              </a:spcBef>
            </a:pPr>
            <a:endParaRPr lang="en-US" sz="3999">
              <a:solidFill>
                <a:srgbClr val="000000"/>
              </a:solidFill>
              <a:latin typeface="Aileron Ultra-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2704" y="238851"/>
            <a:ext cx="17709350" cy="9772459"/>
          </a:xfrm>
          <a:custGeom>
            <a:avLst/>
            <a:gdLst/>
            <a:ahLst/>
            <a:cxnLst/>
            <a:rect l="l" t="t" r="r" b="b"/>
            <a:pathLst>
              <a:path w="17709350" h="9772459">
                <a:moveTo>
                  <a:pt x="0" y="0"/>
                </a:moveTo>
                <a:lnTo>
                  <a:pt x="17709351" y="0"/>
                </a:lnTo>
                <a:lnTo>
                  <a:pt x="17709351" y="9772459"/>
                </a:lnTo>
                <a:lnTo>
                  <a:pt x="0" y="97724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739782" y="1739093"/>
            <a:ext cx="8548218" cy="8547907"/>
          </a:xfrm>
          <a:prstGeom prst="rect">
            <a:avLst/>
          </a:prstGeom>
          <a:solidFill>
            <a:srgbClr val="FF1495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705963" y="2235784"/>
            <a:ext cx="6720891" cy="6720891"/>
          </a:xfrm>
          <a:custGeom>
            <a:avLst/>
            <a:gdLst/>
            <a:ahLst/>
            <a:cxnLst/>
            <a:rect l="l" t="t" r="r" b="b"/>
            <a:pathLst>
              <a:path w="6720891" h="6720891">
                <a:moveTo>
                  <a:pt x="0" y="0"/>
                </a:moveTo>
                <a:lnTo>
                  <a:pt x="6720891" y="0"/>
                </a:lnTo>
                <a:lnTo>
                  <a:pt x="6720891" y="6720891"/>
                </a:lnTo>
                <a:lnTo>
                  <a:pt x="0" y="6720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588009" y="4187165"/>
            <a:ext cx="6851764" cy="3497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Aileron Bold"/>
              </a:rPr>
              <a:t>Damaris Alvarado-Rodriguez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Aileron Bold"/>
            </a:endParaRPr>
          </a:p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Aileron Bold"/>
              </a:rPr>
              <a:t>President of Latinos Educando Juntos 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Aileron Bold"/>
            </a:endParaRPr>
          </a:p>
          <a:p>
            <a:pPr marL="0" lvl="0" indent="0" algn="ctr">
              <a:lnSpc>
                <a:spcPts val="3959"/>
              </a:lnSpc>
              <a:spcBef>
                <a:spcPct val="0"/>
              </a:spcBef>
            </a:pPr>
            <a:endParaRPr lang="en-US" sz="3999">
              <a:solidFill>
                <a:srgbClr val="000000"/>
              </a:solidFill>
              <a:latin typeface="Aileron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412108" y="8880475"/>
            <a:ext cx="5308600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ileron Bold"/>
              </a:rPr>
              <a:t>Updates/What’s New!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739782" y="1739093"/>
            <a:ext cx="8548218" cy="8547907"/>
          </a:xfrm>
          <a:prstGeom prst="rect">
            <a:avLst/>
          </a:prstGeom>
          <a:solidFill>
            <a:srgbClr val="FF1495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922657" y="2059308"/>
            <a:ext cx="7907507" cy="7907476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6298" b="-1629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AutoShape 5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7" name="Freeform 7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780981" y="2970828"/>
            <a:ext cx="8463364" cy="18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28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ileron Ultra-Bold"/>
              </a:rPr>
              <a:t>Esperanza College Conference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6419" y="5001156"/>
            <a:ext cx="7750081" cy="4523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2268">
                <a:solidFill>
                  <a:srgbClr val="000000"/>
                </a:solidFill>
                <a:latin typeface="Aileron Bold"/>
              </a:rPr>
              <a:t>On Saturday, November 11th</a:t>
            </a:r>
          </a:p>
          <a:p>
            <a:pPr algn="ctr">
              <a:lnSpc>
                <a:spcPts val="3402"/>
              </a:lnSpc>
            </a:pPr>
            <a:r>
              <a:rPr lang="en-US" sz="2268">
                <a:solidFill>
                  <a:srgbClr val="000000"/>
                </a:solidFill>
                <a:latin typeface="Aileron Bold"/>
              </a:rPr>
              <a:t>Esperanza College had a conference focusing on </a:t>
            </a:r>
          </a:p>
          <a:p>
            <a:pPr algn="ctr">
              <a:lnSpc>
                <a:spcPts val="3402"/>
              </a:lnSpc>
            </a:pPr>
            <a:r>
              <a:rPr lang="en-US" sz="2268">
                <a:solidFill>
                  <a:srgbClr val="000000"/>
                </a:solidFill>
                <a:latin typeface="Aileron Bold"/>
              </a:rPr>
              <a:t>Advancing Early Childhood Education in the Latinx Communities</a:t>
            </a:r>
          </a:p>
          <a:p>
            <a:pPr algn="ctr">
              <a:lnSpc>
                <a:spcPts val="3402"/>
              </a:lnSpc>
            </a:pPr>
            <a:r>
              <a:rPr lang="en-US" sz="2268">
                <a:solidFill>
                  <a:srgbClr val="000000"/>
                </a:solidFill>
                <a:latin typeface="Aileron Bold"/>
              </a:rPr>
              <a:t>--------------------------------------------</a:t>
            </a:r>
          </a:p>
          <a:p>
            <a:pPr algn="ctr">
              <a:lnSpc>
                <a:spcPts val="3402"/>
              </a:lnSpc>
            </a:pPr>
            <a:r>
              <a:rPr lang="en-US" sz="2268">
                <a:solidFill>
                  <a:srgbClr val="000000"/>
                </a:solidFill>
                <a:latin typeface="Aileron Bold"/>
              </a:rPr>
              <a:t>El sábado 11 de noviembre</a:t>
            </a:r>
          </a:p>
          <a:p>
            <a:pPr algn="ctr">
              <a:lnSpc>
                <a:spcPts val="3402"/>
              </a:lnSpc>
            </a:pPr>
            <a:r>
              <a:rPr lang="en-US" sz="2268">
                <a:solidFill>
                  <a:srgbClr val="000000"/>
                </a:solidFill>
                <a:latin typeface="Aileron Bold"/>
              </a:rPr>
              <a:t>El Colegio Esperanza tuvo una conferencia enfocada en </a:t>
            </a:r>
          </a:p>
          <a:p>
            <a:pPr algn="ctr">
              <a:lnSpc>
                <a:spcPts val="3402"/>
              </a:lnSpc>
            </a:pPr>
            <a:r>
              <a:rPr lang="en-US" sz="2268">
                <a:solidFill>
                  <a:srgbClr val="000000"/>
                </a:solidFill>
                <a:latin typeface="Aileron Bold"/>
              </a:rPr>
              <a:t>Promoviendo la educación de la primera infancia en las comunidades latinas</a:t>
            </a:r>
          </a:p>
          <a:p>
            <a:pPr algn="ctr">
              <a:lnSpc>
                <a:spcPts val="2652"/>
              </a:lnSpc>
            </a:pPr>
            <a:r>
              <a:rPr lang="en-US" sz="1768">
                <a:solidFill>
                  <a:srgbClr val="000000"/>
                </a:solidFill>
                <a:latin typeface="Aileron Bold"/>
              </a:rPr>
              <a:t> </a:t>
            </a:r>
          </a:p>
          <a:p>
            <a:pPr algn="ctr">
              <a:lnSpc>
                <a:spcPts val="2652"/>
              </a:lnSpc>
            </a:pPr>
            <a:endParaRPr lang="en-US" sz="1768">
              <a:solidFill>
                <a:srgbClr val="000000"/>
              </a:solidFill>
              <a:latin typeface="Aileron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4" name="Freeform 4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885529" y="-47728"/>
            <a:ext cx="6409856" cy="2043385"/>
          </a:xfrm>
          <a:custGeom>
            <a:avLst/>
            <a:gdLst/>
            <a:ahLst/>
            <a:cxnLst/>
            <a:rect l="l" t="t" r="r" b="b"/>
            <a:pathLst>
              <a:path w="6409856" h="2043385">
                <a:moveTo>
                  <a:pt x="0" y="0"/>
                </a:moveTo>
                <a:lnTo>
                  <a:pt x="6409856" y="0"/>
                </a:lnTo>
                <a:lnTo>
                  <a:pt x="6409856" y="2043385"/>
                </a:lnTo>
                <a:lnTo>
                  <a:pt x="0" y="20433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80981" y="2700507"/>
            <a:ext cx="17286178" cy="639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endParaRPr/>
          </a:p>
          <a:p>
            <a:pPr algn="ctr">
              <a:lnSpc>
                <a:spcPts val="3299"/>
              </a:lnSpc>
            </a:pPr>
            <a:endParaRPr/>
          </a:p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Aileron Bold"/>
              </a:rPr>
              <a:t>LatinLift Focus Group-Business and Financial Supports for Latinx Providers</a:t>
            </a:r>
          </a:p>
          <a:p>
            <a:pPr algn="ctr">
              <a:lnSpc>
                <a:spcPts val="4199"/>
              </a:lnSpc>
            </a:pPr>
            <a:endParaRPr lang="en-US" sz="2799">
              <a:solidFill>
                <a:srgbClr val="000000"/>
              </a:solidFill>
              <a:latin typeface="Aileron Bold"/>
            </a:endParaRPr>
          </a:p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Aileron Bold"/>
              </a:rPr>
              <a:t>November 29th, 2023</a:t>
            </a:r>
          </a:p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Aileron Bold"/>
              </a:rPr>
              <a:t>from 1pm-2pm</a:t>
            </a:r>
          </a:p>
          <a:p>
            <a:pPr algn="ctr">
              <a:lnSpc>
                <a:spcPts val="4199"/>
              </a:lnSpc>
            </a:pPr>
            <a:endParaRPr lang="en-US" sz="2799">
              <a:solidFill>
                <a:srgbClr val="000000"/>
              </a:solidFill>
              <a:latin typeface="Aileron Bold"/>
            </a:endParaRPr>
          </a:p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Aileron Bold"/>
              </a:rPr>
              <a:t>Click here to Register: </a:t>
            </a:r>
            <a:r>
              <a:rPr lang="en-US" sz="2799" u="sng">
                <a:solidFill>
                  <a:srgbClr val="000000"/>
                </a:solidFill>
                <a:latin typeface="Aileron Bold"/>
                <a:hlinkClick r:id="rId5" tooltip="https://us06web.zoom.us/meeting/register/tZIlfuitpjgrE91haX2tmGrf7jJTlfgYTKSe"/>
              </a:rPr>
              <a:t>LatinLiftFocus</a:t>
            </a:r>
          </a:p>
          <a:p>
            <a:pPr algn="ctr">
              <a:lnSpc>
                <a:spcPts val="3299"/>
              </a:lnSpc>
            </a:pPr>
            <a:endParaRPr lang="en-US" sz="2799" u="sng">
              <a:solidFill>
                <a:srgbClr val="000000"/>
              </a:solidFill>
              <a:latin typeface="Aileron Bold"/>
              <a:hlinkClick r:id="rId5" tooltip="https://us06web.zoom.us/meeting/register/tZIlfuitpjgrE91haX2tmGrf7jJTlfgYTKSe"/>
            </a:endParaRPr>
          </a:p>
          <a:p>
            <a:pPr algn="ctr">
              <a:lnSpc>
                <a:spcPts val="3299"/>
              </a:lnSpc>
            </a:pPr>
            <a:endParaRPr lang="en-US" sz="2799" u="sng">
              <a:solidFill>
                <a:srgbClr val="000000"/>
              </a:solidFill>
              <a:latin typeface="Aileron Bold"/>
              <a:hlinkClick r:id="rId5" tooltip="https://us06web.zoom.us/meeting/register/tZIlfuitpjgrE91haX2tmGrf7jJTlfgYTKSe"/>
            </a:endParaRPr>
          </a:p>
          <a:p>
            <a:pPr algn="ctr">
              <a:lnSpc>
                <a:spcPts val="3299"/>
              </a:lnSpc>
            </a:pPr>
            <a:endParaRPr lang="en-US" sz="2799" u="sng">
              <a:solidFill>
                <a:srgbClr val="000000"/>
              </a:solidFill>
              <a:latin typeface="Aileron Bold"/>
              <a:hlinkClick r:id="rId5" tooltip="https://us06web.zoom.us/meeting/register/tZIlfuitpjgrE91haX2tmGrf7jJTlfgYTKSe"/>
            </a:endParaRPr>
          </a:p>
          <a:p>
            <a:pPr algn="ctr">
              <a:lnSpc>
                <a:spcPts val="3299"/>
              </a:lnSpc>
            </a:pPr>
            <a:endParaRPr lang="en-US" sz="2799" u="sng">
              <a:solidFill>
                <a:srgbClr val="000000"/>
              </a:solidFill>
              <a:latin typeface="Aileron Bold"/>
              <a:hlinkClick r:id="rId5" tooltip="https://us06web.zoom.us/meeting/register/tZIlfuitpjgrE91haX2tmGrf7jJTlfgYTKSe"/>
            </a:endParaRPr>
          </a:p>
          <a:p>
            <a:pPr algn="ctr">
              <a:lnSpc>
                <a:spcPts val="3299"/>
              </a:lnSpc>
            </a:pPr>
            <a:endParaRPr lang="en-US" sz="2799" u="sng">
              <a:solidFill>
                <a:srgbClr val="000000"/>
              </a:solidFill>
              <a:latin typeface="Aileron Bold"/>
              <a:hlinkClick r:id="rId5" tooltip="https://us06web.zoom.us/meeting/register/tZIlfuitpjgrE91haX2tmGrf7jJTlfgYTKSe"/>
            </a:endParaRPr>
          </a:p>
          <a:p>
            <a:pPr algn="ctr">
              <a:lnSpc>
                <a:spcPts val="3299"/>
              </a:lnSpc>
            </a:pPr>
            <a:endParaRPr lang="en-US" sz="2799" u="sng">
              <a:solidFill>
                <a:srgbClr val="000000"/>
              </a:solidFill>
              <a:latin typeface="Aileron Bold"/>
              <a:hlinkClick r:id="rId5" tooltip="https://us06web.zoom.us/meeting/register/tZIlfuitpjgrE91haX2tmGrf7jJTlfgYTKSe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780981" y="7492547"/>
            <a:ext cx="4485675" cy="2153124"/>
          </a:xfrm>
          <a:custGeom>
            <a:avLst/>
            <a:gdLst/>
            <a:ahLst/>
            <a:cxnLst/>
            <a:rect l="l" t="t" r="r" b="b"/>
            <a:pathLst>
              <a:path w="4485675" h="2153124">
                <a:moveTo>
                  <a:pt x="0" y="0"/>
                </a:moveTo>
                <a:lnTo>
                  <a:pt x="4485675" y="0"/>
                </a:lnTo>
                <a:lnTo>
                  <a:pt x="4485675" y="2153124"/>
                </a:lnTo>
                <a:lnTo>
                  <a:pt x="0" y="21531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646272" y="481400"/>
            <a:ext cx="7641728" cy="96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ileron Ultra-Bold"/>
              </a:rPr>
              <a:t>Focus Group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64031" y="5925672"/>
            <a:ext cx="4114800" cy="4114800"/>
            <a:chOff x="0" y="0"/>
            <a:chExt cx="5486400" cy="548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86400" cy="5486400"/>
            </a:xfrm>
            <a:custGeom>
              <a:avLst/>
              <a:gdLst/>
              <a:ahLst/>
              <a:cxnLst/>
              <a:rect l="l" t="t" r="r" b="b"/>
              <a:pathLst>
                <a:path w="5486400" h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7279" y="473439"/>
            <a:ext cx="6825189" cy="9655041"/>
          </a:xfrm>
          <a:custGeom>
            <a:avLst/>
            <a:gdLst/>
            <a:ahLst/>
            <a:cxnLst/>
            <a:rect l="l" t="t" r="r" b="b"/>
            <a:pathLst>
              <a:path w="6825189" h="9655041">
                <a:moveTo>
                  <a:pt x="0" y="0"/>
                </a:moveTo>
                <a:lnTo>
                  <a:pt x="6825189" y="0"/>
                </a:lnTo>
                <a:lnTo>
                  <a:pt x="6825189" y="9655041"/>
                </a:lnTo>
                <a:lnTo>
                  <a:pt x="0" y="96550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434111" y="473439"/>
            <a:ext cx="6825189" cy="9655041"/>
          </a:xfrm>
          <a:custGeom>
            <a:avLst/>
            <a:gdLst/>
            <a:ahLst/>
            <a:cxnLst/>
            <a:rect l="l" t="t" r="r" b="b"/>
            <a:pathLst>
              <a:path w="6825189" h="9655041">
                <a:moveTo>
                  <a:pt x="0" y="0"/>
                </a:moveTo>
                <a:lnTo>
                  <a:pt x="6825189" y="0"/>
                </a:lnTo>
                <a:lnTo>
                  <a:pt x="6825189" y="9655041"/>
                </a:lnTo>
                <a:lnTo>
                  <a:pt x="0" y="96550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3" name="Freeform 3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76419" y="1167568"/>
            <a:ext cx="7228583" cy="9357389"/>
          </a:xfrm>
          <a:custGeom>
            <a:avLst/>
            <a:gdLst/>
            <a:ahLst/>
            <a:cxnLst/>
            <a:rect l="l" t="t" r="r" b="b"/>
            <a:pathLst>
              <a:path w="7228583" h="9357389">
                <a:moveTo>
                  <a:pt x="0" y="0"/>
                </a:moveTo>
                <a:lnTo>
                  <a:pt x="7228583" y="0"/>
                </a:lnTo>
                <a:lnTo>
                  <a:pt x="7228583" y="9357390"/>
                </a:lnTo>
                <a:lnTo>
                  <a:pt x="0" y="93573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630927" y="1265740"/>
            <a:ext cx="7076908" cy="9161046"/>
          </a:xfrm>
          <a:custGeom>
            <a:avLst/>
            <a:gdLst/>
            <a:ahLst/>
            <a:cxnLst/>
            <a:rect l="l" t="t" r="r" b="b"/>
            <a:pathLst>
              <a:path w="7076908" h="9161046">
                <a:moveTo>
                  <a:pt x="0" y="0"/>
                </a:moveTo>
                <a:lnTo>
                  <a:pt x="7076908" y="0"/>
                </a:lnTo>
                <a:lnTo>
                  <a:pt x="7076908" y="9161046"/>
                </a:lnTo>
                <a:lnTo>
                  <a:pt x="0" y="91610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703418" y="63753"/>
            <a:ext cx="4881164" cy="1201987"/>
          </a:xfrm>
          <a:custGeom>
            <a:avLst/>
            <a:gdLst/>
            <a:ahLst/>
            <a:cxnLst/>
            <a:rect l="l" t="t" r="r" b="b"/>
            <a:pathLst>
              <a:path w="4881164" h="1201987">
                <a:moveTo>
                  <a:pt x="0" y="0"/>
                </a:moveTo>
                <a:lnTo>
                  <a:pt x="4881164" y="0"/>
                </a:lnTo>
                <a:lnTo>
                  <a:pt x="4881164" y="1201987"/>
                </a:lnTo>
                <a:lnTo>
                  <a:pt x="0" y="12019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1572529"/>
            <a:ext cx="18288000" cy="8714471"/>
          </a:xfrm>
          <a:prstGeom prst="rect">
            <a:avLst/>
          </a:prstGeom>
          <a:solidFill>
            <a:srgbClr val="FFDE59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9739782" y="1572529"/>
            <a:ext cx="8548218" cy="8714471"/>
          </a:xfrm>
          <a:prstGeom prst="rect">
            <a:avLst/>
          </a:prstGeom>
          <a:solidFill>
            <a:srgbClr val="FF1495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322966" y="2061852"/>
            <a:ext cx="7381851" cy="7783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5"/>
              </a:lnSpc>
            </a:pPr>
            <a:r>
              <a:rPr lang="en-US" sz="2399">
                <a:solidFill>
                  <a:srgbClr val="FFFFFF"/>
                </a:solidFill>
                <a:latin typeface="Aileron Ultra-Bold"/>
              </a:rPr>
              <a:t>Oportunidades de Desarrollo Profesional</a:t>
            </a:r>
          </a:p>
          <a:p>
            <a:pPr algn="ctr">
              <a:lnSpc>
                <a:spcPts val="2375"/>
              </a:lnSpc>
            </a:pPr>
            <a:r>
              <a:rPr lang="en-US" sz="2399">
                <a:solidFill>
                  <a:srgbClr val="FFFFFF"/>
                </a:solidFill>
                <a:latin typeface="Aileron Ultra-Bold"/>
              </a:rPr>
              <a:t> en Español</a:t>
            </a:r>
          </a:p>
          <a:p>
            <a:pPr algn="ctr">
              <a:lnSpc>
                <a:spcPts val="1980"/>
              </a:lnSpc>
            </a:pPr>
            <a:endParaRPr lang="en-US" sz="2399">
              <a:solidFill>
                <a:srgbClr val="FFFFFF"/>
              </a:solidFill>
              <a:latin typeface="Aileron Ultra-Bold"/>
            </a:endParaRP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000000"/>
                </a:solidFill>
                <a:latin typeface="Aileron Bold"/>
              </a:rPr>
              <a:t>GRATIS para los Miembros de LEJ</a:t>
            </a:r>
          </a:p>
          <a:p>
            <a:pPr algn="ctr">
              <a:lnSpc>
                <a:spcPts val="1980"/>
              </a:lnSpc>
            </a:pPr>
            <a:endParaRPr lang="en-US" sz="2000">
              <a:solidFill>
                <a:srgbClr val="000000"/>
              </a:solidFill>
              <a:latin typeface="Aileron Bold"/>
            </a:endParaRP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Supervisar a los niños en centros de cuidado infantil y hogares grupales: Es su responsabilidad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Asociaciones y participación familiar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Prácticas de salud, seguridad y nutrición en el entorno de aprendizaje temprano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Observar y registrar a los niños pequeños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Interacciones positivas con conductas desafiantes</a:t>
            </a: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Profesionalismo y Prácticas Éticas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Comprender la inclusión en el entorno de aprendizaje temprano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Relacionarse con personas que no aprenden inglés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Conceptos básicos de nutrición para una alimentación saludable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Comprender el tamaño de las porciones de alimentos</a:t>
            </a:r>
          </a:p>
          <a:p>
            <a:pPr marL="431801" lvl="1" indent="-215900" algn="ctr">
              <a:lnSpc>
                <a:spcPts val="19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Cocinar con niños</a:t>
            </a: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000000"/>
                </a:solidFill>
                <a:latin typeface="Aileron Ultra-Bold"/>
              </a:rPr>
              <a:t>***Tarifas asequibles para miembros que no son LEJ***</a:t>
            </a: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000000"/>
                </a:solidFill>
                <a:latin typeface="Aileron Ultra-Bold"/>
              </a:rPr>
              <a:t>¿No encuentras lo que buscas? </a:t>
            </a:r>
          </a:p>
          <a:p>
            <a:pPr algn="ctr">
              <a:lnSpc>
                <a:spcPts val="1980"/>
              </a:lnSpc>
            </a:pPr>
            <a:endParaRPr lang="en-US" sz="2000">
              <a:solidFill>
                <a:srgbClr val="000000"/>
              </a:solidFill>
              <a:latin typeface="Aileron Ultra-Bold"/>
            </a:endParaRP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000000"/>
                </a:solidFill>
                <a:latin typeface="Aileron Ultra-Bold"/>
              </a:rPr>
              <a:t>Otras capacitaciones disponibles a bajo costo o gratuitas</a:t>
            </a: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Capacitación en CPR/Primeros Auxilios y AED para adultos/pediátricos (aprobado por PDOPHMC)</a:t>
            </a: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Capacitación en seguridad contra incendios ($ 20 por persona)</a:t>
            </a:r>
          </a:p>
          <a:p>
            <a:pPr algn="ctr">
              <a:lnSpc>
                <a:spcPts val="1980"/>
              </a:lnSpc>
            </a:pPr>
            <a:r>
              <a:rPr lang="en-US" sz="2000">
                <a:solidFill>
                  <a:srgbClr val="FFFFFF"/>
                </a:solidFill>
                <a:latin typeface="Aileron Ultra-Bold"/>
              </a:rPr>
              <a:t>Cursos CDA de Asociados en Desarrollo Infantil </a:t>
            </a:r>
          </a:p>
          <a:p>
            <a:pPr algn="ctr">
              <a:lnSpc>
                <a:spcPts val="1980"/>
              </a:lnSpc>
            </a:pPr>
            <a:endParaRPr lang="en-US" sz="2000">
              <a:solidFill>
                <a:srgbClr val="FFFFFF"/>
              </a:solidFill>
              <a:latin typeface="Aileron Ultra-Bold"/>
            </a:endParaRPr>
          </a:p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endParaRPr lang="en-US" sz="2000">
              <a:solidFill>
                <a:srgbClr val="FFFFFF"/>
              </a:solidFill>
              <a:latin typeface="Aileron Ultra-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311426" y="1739093"/>
            <a:ext cx="8975290" cy="16229507"/>
            <a:chOff x="0" y="0"/>
            <a:chExt cx="11967053" cy="21639343"/>
          </a:xfrm>
        </p:grpSpPr>
        <p:sp>
          <p:nvSpPr>
            <p:cNvPr id="7" name="TextBox 7"/>
            <p:cNvSpPr txBox="1"/>
            <p:nvPr/>
          </p:nvSpPr>
          <p:spPr>
            <a:xfrm>
              <a:off x="0" y="-47625"/>
              <a:ext cx="11967053" cy="141014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spc="-24">
                  <a:solidFill>
                    <a:srgbClr val="000000"/>
                  </a:solidFill>
                  <a:latin typeface="Aileron Bold"/>
                </a:rPr>
                <a:t>Professional Development Opportunities in Spanish</a:t>
              </a:r>
            </a:p>
            <a:p>
              <a:pPr algn="ctr">
                <a:lnSpc>
                  <a:spcPts val="3359"/>
                </a:lnSpc>
              </a:pPr>
              <a:endParaRPr lang="en-US" sz="2400" spc="-24">
                <a:solidFill>
                  <a:srgbClr val="000000"/>
                </a:solidFill>
                <a:latin typeface="Aileron Bold"/>
              </a:endParaRPr>
            </a:p>
            <a:p>
              <a:pPr algn="ctr">
                <a:lnSpc>
                  <a:spcPts val="3359"/>
                </a:lnSpc>
              </a:pPr>
              <a:r>
                <a:rPr lang="en-US" sz="2400" spc="-24">
                  <a:solidFill>
                    <a:srgbClr val="000000"/>
                  </a:solidFill>
                  <a:latin typeface="Aileron Bold"/>
                </a:rPr>
                <a:t>FREE to LEJ Members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Supervising Children in Child Care Centers and Group Homes: It's Your Responsibility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Family Partnerships and Engagement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Health, Safety and Nutrition Practices in Early Learning Environment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Observing and Recording Young Children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Positive Interactions with Challenging Behaviors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Professionalism and Ethical Practices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Understanding Inclusion in Early Learning Environment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Engaging with Non-English Learners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Nutrition Basics for Healthy Eating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Understanding Food Portion Sizes</a:t>
              </a:r>
            </a:p>
            <a:p>
              <a:pPr marL="431801" lvl="1" indent="-215900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Cooking with Kids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***</a:t>
              </a:r>
              <a:r>
                <a:rPr lang="en-US" sz="2000" spc="-20">
                  <a:solidFill>
                    <a:srgbClr val="000000"/>
                  </a:solidFill>
                  <a:latin typeface="Aileron Bold Italics"/>
                </a:rPr>
                <a:t>Affordable rates for Non-LEJ Members***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-20">
                  <a:solidFill>
                    <a:srgbClr val="000000"/>
                  </a:solidFill>
                  <a:latin typeface="Aileron Bold Italics"/>
                </a:rPr>
                <a:t>Don’t see what you are looking for? </a:t>
              </a:r>
            </a:p>
            <a:p>
              <a:pPr algn="ctr">
                <a:lnSpc>
                  <a:spcPts val="3359"/>
                </a:lnSpc>
              </a:pPr>
              <a:endParaRPr lang="en-US" sz="2000" spc="-20">
                <a:solidFill>
                  <a:srgbClr val="000000"/>
                </a:solidFill>
                <a:latin typeface="Aileron Bold Italics"/>
              </a:endParaRPr>
            </a:p>
            <a:p>
              <a:pPr algn="ctr">
                <a:lnSpc>
                  <a:spcPts val="3359"/>
                </a:lnSpc>
              </a:pPr>
              <a:r>
                <a:rPr lang="en-US" sz="2400" spc="-24">
                  <a:solidFill>
                    <a:srgbClr val="000000"/>
                  </a:solidFill>
                  <a:latin typeface="Aileron Bold"/>
                </a:rPr>
                <a:t>Other Trainings Available at Low or Free Cost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Adult/Pediatric CPR/First Aid &amp; AED Training (PDOPHMC Approved)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Fire Safety Training ($20 per person)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spc="-20">
                  <a:solidFill>
                    <a:srgbClr val="000000"/>
                  </a:solidFill>
                  <a:latin typeface="Aileron"/>
                </a:rPr>
                <a:t>Child Development Associates CDA Courses </a:t>
              </a:r>
            </a:p>
            <a:p>
              <a:pPr algn="ctr">
                <a:lnSpc>
                  <a:spcPts val="3359"/>
                </a:lnSpc>
              </a:pPr>
              <a:endParaRPr lang="en-US" sz="2000" spc="-20">
                <a:solidFill>
                  <a:srgbClr val="000000"/>
                </a:solidFill>
                <a:latin typeface="Aileron"/>
              </a:endParaRPr>
            </a:p>
            <a:p>
              <a:pPr algn="ctr">
                <a:lnSpc>
                  <a:spcPts val="3359"/>
                </a:lnSpc>
              </a:pPr>
              <a:endParaRPr lang="en-US" sz="2000" spc="-20">
                <a:solidFill>
                  <a:srgbClr val="000000"/>
                </a:solidFill>
                <a:latin typeface="Aileron"/>
              </a:endParaRPr>
            </a:p>
            <a:p>
              <a:pPr algn="ctr">
                <a:lnSpc>
                  <a:spcPts val="3359"/>
                </a:lnSpc>
              </a:pPr>
              <a:endParaRPr lang="en-US" sz="2000" spc="-20">
                <a:solidFill>
                  <a:srgbClr val="000000"/>
                </a:solidFill>
                <a:latin typeface="Aileron"/>
              </a:endParaRPr>
            </a:p>
            <a:p>
              <a:pPr algn="ctr">
                <a:lnSpc>
                  <a:spcPts val="3359"/>
                </a:lnSpc>
              </a:pPr>
              <a:endParaRPr lang="en-US" sz="2000" spc="-20">
                <a:solidFill>
                  <a:srgbClr val="000000"/>
                </a:solidFill>
                <a:latin typeface="Aileron"/>
              </a:endParaRPr>
            </a:p>
            <a:p>
              <a:pPr algn="ctr">
                <a:lnSpc>
                  <a:spcPts val="3359"/>
                </a:lnSpc>
              </a:pPr>
              <a:endParaRPr lang="en-US" sz="2000" spc="-20">
                <a:solidFill>
                  <a:srgbClr val="000000"/>
                </a:solidFill>
                <a:latin typeface="Aileron"/>
              </a:endParaRPr>
            </a:p>
            <a:p>
              <a:pPr algn="ctr">
                <a:lnSpc>
                  <a:spcPts val="3359"/>
                </a:lnSpc>
              </a:pPr>
              <a:r>
                <a:rPr lang="en-US" sz="2400" spc="-24">
                  <a:solidFill>
                    <a:srgbClr val="000000"/>
                  </a:solidFill>
                  <a:latin typeface="Aileron Bold"/>
                </a:rPr>
                <a:t>*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0099639"/>
              <a:ext cx="11967053" cy="1539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2100" u="none">
                  <a:solidFill>
                    <a:srgbClr val="000000"/>
                  </a:solidFill>
                  <a:latin typeface="Aileron"/>
                </a:rPr>
                <a:t>Presentations are communication tools that can be used as demonstrations, lectures, speeches, reports, and more. It is mostly presented before an audience.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9463184"/>
              <a:ext cx="11967053" cy="527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359"/>
                </a:lnSpc>
              </a:pPr>
              <a:r>
                <a:rPr lang="en-US" sz="2400" spc="-24">
                  <a:solidFill>
                    <a:srgbClr val="000000"/>
                  </a:solidFill>
                  <a:latin typeface="Aileron Bold"/>
                </a:rPr>
                <a:t>Check in regularly.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11" name="Freeform 11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533263" y="355529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7" y="0"/>
                </a:lnTo>
                <a:lnTo>
                  <a:pt x="495437" y="461207"/>
                </a:lnTo>
                <a:lnTo>
                  <a:pt x="0" y="461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103927" y="245871"/>
            <a:ext cx="12365577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 Bold"/>
              </a:rPr>
              <a:t>Professional Development Opportunities in Spanish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1495"/>
                </a:solidFill>
                <a:latin typeface="Canva Sans Bold"/>
              </a:rPr>
              <a:t>Oportunidades de desarrollo profesional en español</a:t>
            </a:r>
          </a:p>
          <a:p>
            <a:pPr algn="ctr">
              <a:lnSpc>
                <a:spcPts val="4200"/>
              </a:lnSpc>
            </a:pPr>
            <a:endParaRPr lang="en-US" sz="3000">
              <a:solidFill>
                <a:srgbClr val="FF1495"/>
              </a:solidFill>
              <a:latin typeface="Canva Sans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42694"/>
            <a:ext cx="7460894" cy="9658115"/>
          </a:xfrm>
          <a:custGeom>
            <a:avLst/>
            <a:gdLst/>
            <a:ahLst/>
            <a:cxnLst/>
            <a:rect l="l" t="t" r="r" b="b"/>
            <a:pathLst>
              <a:path w="7460894" h="9658115">
                <a:moveTo>
                  <a:pt x="0" y="0"/>
                </a:moveTo>
                <a:lnTo>
                  <a:pt x="7460894" y="0"/>
                </a:lnTo>
                <a:lnTo>
                  <a:pt x="7460894" y="9658115"/>
                </a:lnTo>
                <a:lnTo>
                  <a:pt x="0" y="9658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46941" y="442694"/>
            <a:ext cx="7460894" cy="9658115"/>
          </a:xfrm>
          <a:custGeom>
            <a:avLst/>
            <a:gdLst/>
            <a:ahLst/>
            <a:cxnLst/>
            <a:rect l="l" t="t" r="r" b="b"/>
            <a:pathLst>
              <a:path w="7460894" h="9658115">
                <a:moveTo>
                  <a:pt x="0" y="0"/>
                </a:moveTo>
                <a:lnTo>
                  <a:pt x="7460894" y="0"/>
                </a:lnTo>
                <a:lnTo>
                  <a:pt x="7460894" y="9658115"/>
                </a:lnTo>
                <a:lnTo>
                  <a:pt x="0" y="96581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739782" y="1623901"/>
            <a:ext cx="8548218" cy="8547907"/>
          </a:xfrm>
          <a:prstGeom prst="rect">
            <a:avLst/>
          </a:prstGeom>
          <a:solidFill>
            <a:srgbClr val="FF1495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898362" y="81673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780981" y="664746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8"/>
                </a:lnTo>
                <a:lnTo>
                  <a:pt x="0" y="46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80981" y="3033391"/>
            <a:ext cx="8062809" cy="4220217"/>
          </a:xfrm>
          <a:custGeom>
            <a:avLst/>
            <a:gdLst/>
            <a:ahLst/>
            <a:cxnLst/>
            <a:rect l="l" t="t" r="r" b="b"/>
            <a:pathLst>
              <a:path w="8062809" h="4220217">
                <a:moveTo>
                  <a:pt x="0" y="0"/>
                </a:moveTo>
                <a:lnTo>
                  <a:pt x="8062810" y="0"/>
                </a:lnTo>
                <a:lnTo>
                  <a:pt x="8062810" y="4220218"/>
                </a:lnTo>
                <a:lnTo>
                  <a:pt x="0" y="4220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078310" y="4187165"/>
            <a:ext cx="7871162" cy="3497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Aileron Bold"/>
              </a:rPr>
              <a:t>Rosanna Matos, M.Ed.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Aileron Bold"/>
            </a:endParaRPr>
          </a:p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Aileron Bold"/>
              </a:rPr>
              <a:t>Early Learning Program Engagement Specialist-First Up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Aileron Bold"/>
            </a:endParaRP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Aileron Bold"/>
            </a:endParaRPr>
          </a:p>
          <a:p>
            <a:pPr marL="0" lvl="0" indent="0" algn="ctr">
              <a:lnSpc>
                <a:spcPts val="3959"/>
              </a:lnSpc>
              <a:spcBef>
                <a:spcPct val="0"/>
              </a:spcBef>
            </a:pPr>
            <a:endParaRPr lang="en-US" sz="3999">
              <a:solidFill>
                <a:srgbClr val="000000"/>
              </a:solidFill>
              <a:latin typeface="Aileron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739713" y="6875784"/>
            <a:ext cx="2408734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ileron Bold"/>
              </a:rPr>
              <a:t>Advocacy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83500" y="0"/>
            <a:ext cx="10604500" cy="10287000"/>
            <a:chOff x="0" y="0"/>
            <a:chExt cx="279295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92955" cy="2709333"/>
            </a:xfrm>
            <a:custGeom>
              <a:avLst/>
              <a:gdLst/>
              <a:ahLst/>
              <a:cxnLst/>
              <a:rect l="l" t="t" r="r" b="b"/>
              <a:pathLst>
                <a:path w="2792955" h="2709333">
                  <a:moveTo>
                    <a:pt x="0" y="0"/>
                  </a:moveTo>
                  <a:lnTo>
                    <a:pt x="2792955" y="0"/>
                  </a:lnTo>
                  <a:lnTo>
                    <a:pt x="279295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792955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21556" y="2548469"/>
            <a:ext cx="5122944" cy="340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433"/>
              </a:lnSpc>
            </a:pPr>
            <a:r>
              <a:rPr lang="en-US" sz="4222">
                <a:solidFill>
                  <a:srgbClr val="000000"/>
                </a:solidFill>
                <a:latin typeface="Aileron"/>
              </a:rPr>
              <a:t>Thank you for Voting! </a:t>
            </a:r>
          </a:p>
          <a:p>
            <a:pPr marL="0" lvl="0" indent="0">
              <a:lnSpc>
                <a:spcPts val="4433"/>
              </a:lnSpc>
            </a:pPr>
            <a:r>
              <a:rPr lang="en-US" sz="4222">
                <a:solidFill>
                  <a:srgbClr val="000000"/>
                </a:solidFill>
                <a:latin typeface="Aileron"/>
              </a:rPr>
              <a:t>-----------------</a:t>
            </a:r>
          </a:p>
          <a:p>
            <a:pPr marL="0" lvl="0" indent="0">
              <a:lnSpc>
                <a:spcPts val="4433"/>
              </a:lnSpc>
            </a:pPr>
            <a:r>
              <a:rPr lang="en-US" sz="4222">
                <a:solidFill>
                  <a:srgbClr val="000000"/>
                </a:solidFill>
                <a:latin typeface="Aileron"/>
              </a:rPr>
              <a:t>Gracias por salir a votar y apoyar a tus familias a votar!</a:t>
            </a:r>
          </a:p>
        </p:txBody>
      </p:sp>
      <p:sp>
        <p:nvSpPr>
          <p:cNvPr id="6" name="AutoShape 6"/>
          <p:cNvSpPr/>
          <p:nvPr/>
        </p:nvSpPr>
        <p:spPr>
          <a:xfrm>
            <a:off x="1221556" y="6743701"/>
            <a:ext cx="512294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941948" y="134437"/>
            <a:ext cx="5034914" cy="4769436"/>
          </a:xfrm>
          <a:custGeom>
            <a:avLst/>
            <a:gdLst/>
            <a:ahLst/>
            <a:cxnLst/>
            <a:rect l="l" t="t" r="r" b="b"/>
            <a:pathLst>
              <a:path w="5034914" h="4769436">
                <a:moveTo>
                  <a:pt x="0" y="0"/>
                </a:moveTo>
                <a:lnTo>
                  <a:pt x="5034913" y="0"/>
                </a:lnTo>
                <a:lnTo>
                  <a:pt x="5034913" y="4769437"/>
                </a:lnTo>
                <a:lnTo>
                  <a:pt x="0" y="476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941948" y="5268265"/>
            <a:ext cx="5034914" cy="5018735"/>
          </a:xfrm>
          <a:custGeom>
            <a:avLst/>
            <a:gdLst/>
            <a:ahLst/>
            <a:cxnLst/>
            <a:rect l="l" t="t" r="r" b="b"/>
            <a:pathLst>
              <a:path w="5034914" h="5018735">
                <a:moveTo>
                  <a:pt x="0" y="0"/>
                </a:moveTo>
                <a:lnTo>
                  <a:pt x="5034913" y="0"/>
                </a:lnTo>
                <a:lnTo>
                  <a:pt x="5034913" y="5018735"/>
                </a:lnTo>
                <a:lnTo>
                  <a:pt x="0" y="50187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9507" b="-142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253086" y="9788"/>
            <a:ext cx="5034914" cy="5018735"/>
          </a:xfrm>
          <a:custGeom>
            <a:avLst/>
            <a:gdLst/>
            <a:ahLst/>
            <a:cxnLst/>
            <a:rect l="l" t="t" r="r" b="b"/>
            <a:pathLst>
              <a:path w="5034914" h="5018735">
                <a:moveTo>
                  <a:pt x="0" y="0"/>
                </a:moveTo>
                <a:lnTo>
                  <a:pt x="5034914" y="0"/>
                </a:lnTo>
                <a:lnTo>
                  <a:pt x="5034914" y="5018735"/>
                </a:lnTo>
                <a:lnTo>
                  <a:pt x="0" y="5018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9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253086" y="5268265"/>
            <a:ext cx="5034914" cy="5018735"/>
          </a:xfrm>
          <a:custGeom>
            <a:avLst/>
            <a:gdLst/>
            <a:ahLst/>
            <a:cxnLst/>
            <a:rect l="l" t="t" r="r" b="b"/>
            <a:pathLst>
              <a:path w="5034914" h="5018735">
                <a:moveTo>
                  <a:pt x="0" y="0"/>
                </a:moveTo>
                <a:lnTo>
                  <a:pt x="5034914" y="0"/>
                </a:lnTo>
                <a:lnTo>
                  <a:pt x="5034914" y="5018735"/>
                </a:lnTo>
                <a:lnTo>
                  <a:pt x="0" y="50187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4810" b="-247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196458" cy="10287000"/>
          </a:xfrm>
          <a:custGeom>
            <a:avLst/>
            <a:gdLst/>
            <a:ahLst/>
            <a:cxnLst/>
            <a:rect l="l" t="t" r="r" b="b"/>
            <a:pathLst>
              <a:path w="7196458" h="10287000">
                <a:moveTo>
                  <a:pt x="0" y="0"/>
                </a:moveTo>
                <a:lnTo>
                  <a:pt x="7196458" y="0"/>
                </a:lnTo>
                <a:lnTo>
                  <a:pt x="71964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39" r="-12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196458" y="3177875"/>
            <a:ext cx="11091542" cy="7109125"/>
          </a:xfrm>
          <a:custGeom>
            <a:avLst/>
            <a:gdLst/>
            <a:ahLst/>
            <a:cxnLst/>
            <a:rect l="l" t="t" r="r" b="b"/>
            <a:pathLst>
              <a:path w="11091542" h="7109125">
                <a:moveTo>
                  <a:pt x="0" y="0"/>
                </a:moveTo>
                <a:lnTo>
                  <a:pt x="11091542" y="0"/>
                </a:lnTo>
                <a:lnTo>
                  <a:pt x="11091542" y="7109125"/>
                </a:lnTo>
                <a:lnTo>
                  <a:pt x="0" y="7109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244" r="-12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006989" y="564832"/>
            <a:ext cx="7976142" cy="2040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68"/>
              </a:lnSpc>
              <a:spcBef>
                <a:spcPct val="0"/>
              </a:spcBef>
            </a:pPr>
            <a:r>
              <a:rPr lang="en-US" sz="2905" u="none">
                <a:solidFill>
                  <a:srgbClr val="000000"/>
                </a:solidFill>
                <a:latin typeface="Aileron Bold"/>
              </a:rPr>
              <a:t>The 100th Major of Philadelphia</a:t>
            </a:r>
          </a:p>
          <a:p>
            <a:pPr marL="0" lvl="0" indent="0" algn="ctr">
              <a:lnSpc>
                <a:spcPts val="4068"/>
              </a:lnSpc>
              <a:spcBef>
                <a:spcPct val="0"/>
              </a:spcBef>
            </a:pPr>
            <a:endParaRPr lang="en-US" sz="2905" u="none">
              <a:solidFill>
                <a:srgbClr val="000000"/>
              </a:solidFill>
              <a:latin typeface="Aileron Bold"/>
            </a:endParaRPr>
          </a:p>
          <a:p>
            <a:pPr marL="0" lvl="0" indent="0" algn="ctr">
              <a:lnSpc>
                <a:spcPts val="4068"/>
              </a:lnSpc>
              <a:spcBef>
                <a:spcPct val="0"/>
              </a:spcBef>
            </a:pPr>
            <a:r>
              <a:rPr lang="en-US" sz="2905" u="none">
                <a:solidFill>
                  <a:srgbClr val="000000"/>
                </a:solidFill>
                <a:latin typeface="Aileron Bold"/>
              </a:rPr>
              <a:t>La primera mujer gobernadora en Philadelphia!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4144" y="9363075"/>
            <a:ext cx="5568924" cy="77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00"/>
              </a:lnSpc>
              <a:spcBef>
                <a:spcPct val="0"/>
              </a:spcBef>
            </a:pPr>
            <a:r>
              <a:rPr lang="en-US" sz="5800">
                <a:solidFill>
                  <a:srgbClr val="FFFFFF"/>
                </a:solidFill>
                <a:latin typeface="Aileron"/>
              </a:rPr>
              <a:t>Cherelle Parker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27549" y="305591"/>
            <a:ext cx="8281018" cy="9675819"/>
          </a:xfrm>
          <a:custGeom>
            <a:avLst/>
            <a:gdLst/>
            <a:ahLst/>
            <a:cxnLst/>
            <a:rect l="l" t="t" r="r" b="b"/>
            <a:pathLst>
              <a:path w="8281018" h="9675819">
                <a:moveTo>
                  <a:pt x="0" y="0"/>
                </a:moveTo>
                <a:lnTo>
                  <a:pt x="8281018" y="0"/>
                </a:lnTo>
                <a:lnTo>
                  <a:pt x="8281018" y="9675818"/>
                </a:lnTo>
                <a:lnTo>
                  <a:pt x="0" y="96758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500570" y="770932"/>
            <a:ext cx="7397535" cy="3238140"/>
          </a:xfrm>
          <a:custGeom>
            <a:avLst/>
            <a:gdLst/>
            <a:ahLst/>
            <a:cxnLst/>
            <a:rect l="l" t="t" r="r" b="b"/>
            <a:pathLst>
              <a:path w="7397535" h="3238140">
                <a:moveTo>
                  <a:pt x="0" y="0"/>
                </a:moveTo>
                <a:lnTo>
                  <a:pt x="7397535" y="0"/>
                </a:lnTo>
                <a:lnTo>
                  <a:pt x="7397535" y="3238140"/>
                </a:lnTo>
                <a:lnTo>
                  <a:pt x="0" y="3238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038573" y="6962684"/>
            <a:ext cx="4321530" cy="2852775"/>
          </a:xfrm>
          <a:custGeom>
            <a:avLst/>
            <a:gdLst/>
            <a:ahLst/>
            <a:cxnLst/>
            <a:rect l="l" t="t" r="r" b="b"/>
            <a:pathLst>
              <a:path w="4321530" h="2852775">
                <a:moveTo>
                  <a:pt x="0" y="0"/>
                </a:moveTo>
                <a:lnTo>
                  <a:pt x="4321530" y="0"/>
                </a:lnTo>
                <a:lnTo>
                  <a:pt x="4321530" y="2852775"/>
                </a:lnTo>
                <a:lnTo>
                  <a:pt x="0" y="2852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626985" y="5057775"/>
            <a:ext cx="7397535" cy="166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DE59"/>
                </a:solidFill>
                <a:latin typeface="Arimo Bold"/>
              </a:rPr>
              <a:t>Directores, maestros, programas y familias pueden recibir una tarjeta de regalo por sus esfuerzos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62670" y="5286375"/>
            <a:ext cx="5541509" cy="3775982"/>
          </a:xfrm>
          <a:custGeom>
            <a:avLst/>
            <a:gdLst/>
            <a:ahLst/>
            <a:cxnLst/>
            <a:rect l="l" t="t" r="r" b="b"/>
            <a:pathLst>
              <a:path w="5541509" h="3775982">
                <a:moveTo>
                  <a:pt x="0" y="0"/>
                </a:moveTo>
                <a:lnTo>
                  <a:pt x="5541509" y="0"/>
                </a:lnTo>
                <a:lnTo>
                  <a:pt x="5541509" y="3775982"/>
                </a:lnTo>
                <a:lnTo>
                  <a:pt x="0" y="37759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921" r="-289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735411" y="5286375"/>
            <a:ext cx="5541509" cy="3775982"/>
          </a:xfrm>
          <a:custGeom>
            <a:avLst/>
            <a:gdLst/>
            <a:ahLst/>
            <a:cxnLst/>
            <a:rect l="l" t="t" r="r" b="b"/>
            <a:pathLst>
              <a:path w="5541509" h="3775982">
                <a:moveTo>
                  <a:pt x="0" y="0"/>
                </a:moveTo>
                <a:lnTo>
                  <a:pt x="5541509" y="0"/>
                </a:lnTo>
                <a:lnTo>
                  <a:pt x="5541509" y="3775982"/>
                </a:lnTo>
                <a:lnTo>
                  <a:pt x="0" y="37759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498" b="-23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562670" y="1224643"/>
            <a:ext cx="5541509" cy="3775982"/>
          </a:xfrm>
          <a:custGeom>
            <a:avLst/>
            <a:gdLst/>
            <a:ahLst/>
            <a:cxnLst/>
            <a:rect l="l" t="t" r="r" b="b"/>
            <a:pathLst>
              <a:path w="5541509" h="3775982">
                <a:moveTo>
                  <a:pt x="0" y="0"/>
                </a:moveTo>
                <a:lnTo>
                  <a:pt x="5541509" y="0"/>
                </a:lnTo>
                <a:lnTo>
                  <a:pt x="5541509" y="3775982"/>
                </a:lnTo>
                <a:lnTo>
                  <a:pt x="0" y="37759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0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735411" y="1224643"/>
            <a:ext cx="5541509" cy="3775982"/>
          </a:xfrm>
          <a:custGeom>
            <a:avLst/>
            <a:gdLst/>
            <a:ahLst/>
            <a:cxnLst/>
            <a:rect l="l" t="t" r="r" b="b"/>
            <a:pathLst>
              <a:path w="5541509" h="3775982">
                <a:moveTo>
                  <a:pt x="0" y="0"/>
                </a:moveTo>
                <a:lnTo>
                  <a:pt x="5541509" y="0"/>
                </a:lnTo>
                <a:lnTo>
                  <a:pt x="5541509" y="3775982"/>
                </a:lnTo>
                <a:lnTo>
                  <a:pt x="0" y="37759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9755" b="-255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80107" y="4105694"/>
            <a:ext cx="4474815" cy="2646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Trocchi"/>
              </a:rPr>
              <a:t>Grateful to have</a:t>
            </a:r>
          </a:p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Trocchi"/>
              </a:rPr>
              <a:t> met new advocates! </a:t>
            </a:r>
          </a:p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Trocchi"/>
              </a:rPr>
              <a:t>----------------</a:t>
            </a:r>
          </a:p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Trocchi"/>
              </a:rPr>
              <a:t>Agradecida de conocer </a:t>
            </a:r>
          </a:p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Trocchi"/>
              </a:rPr>
              <a:t>nuevos defensores!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9350" y="172254"/>
            <a:ext cx="7765984" cy="9942492"/>
          </a:xfrm>
          <a:custGeom>
            <a:avLst/>
            <a:gdLst/>
            <a:ahLst/>
            <a:cxnLst/>
            <a:rect l="l" t="t" r="r" b="b"/>
            <a:pathLst>
              <a:path w="7765984" h="9942492">
                <a:moveTo>
                  <a:pt x="0" y="0"/>
                </a:moveTo>
                <a:lnTo>
                  <a:pt x="7765984" y="0"/>
                </a:lnTo>
                <a:lnTo>
                  <a:pt x="7765984" y="9942492"/>
                </a:lnTo>
                <a:lnTo>
                  <a:pt x="0" y="9942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44000" y="172254"/>
            <a:ext cx="3534314" cy="3389635"/>
          </a:xfrm>
          <a:custGeom>
            <a:avLst/>
            <a:gdLst/>
            <a:ahLst/>
            <a:cxnLst/>
            <a:rect l="l" t="t" r="r" b="b"/>
            <a:pathLst>
              <a:path w="3534314" h="3389635">
                <a:moveTo>
                  <a:pt x="0" y="0"/>
                </a:moveTo>
                <a:lnTo>
                  <a:pt x="3534314" y="0"/>
                </a:lnTo>
                <a:lnTo>
                  <a:pt x="3534314" y="3389634"/>
                </a:lnTo>
                <a:lnTo>
                  <a:pt x="0" y="338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967851" y="743961"/>
            <a:ext cx="4291449" cy="2246220"/>
          </a:xfrm>
          <a:custGeom>
            <a:avLst/>
            <a:gdLst/>
            <a:ahLst/>
            <a:cxnLst/>
            <a:rect l="l" t="t" r="r" b="b"/>
            <a:pathLst>
              <a:path w="4291449" h="2246220">
                <a:moveTo>
                  <a:pt x="0" y="0"/>
                </a:moveTo>
                <a:lnTo>
                  <a:pt x="4291449" y="0"/>
                </a:lnTo>
                <a:lnTo>
                  <a:pt x="4291449" y="2246220"/>
                </a:lnTo>
                <a:lnTo>
                  <a:pt x="0" y="2246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972050" y="5839593"/>
            <a:ext cx="3825050" cy="3825050"/>
          </a:xfrm>
          <a:custGeom>
            <a:avLst/>
            <a:gdLst/>
            <a:ahLst/>
            <a:cxnLst/>
            <a:rect l="l" t="t" r="r" b="b"/>
            <a:pathLst>
              <a:path w="3825050" h="3825050">
                <a:moveTo>
                  <a:pt x="0" y="0"/>
                </a:moveTo>
                <a:lnTo>
                  <a:pt x="3825049" y="0"/>
                </a:lnTo>
                <a:lnTo>
                  <a:pt x="3825049" y="3825050"/>
                </a:lnTo>
                <a:lnTo>
                  <a:pt x="0" y="3825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019353" y="3665283"/>
            <a:ext cx="5730444" cy="178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9"/>
              </a:lnSpc>
            </a:pPr>
            <a:r>
              <a:rPr lang="en-US" sz="3849">
                <a:solidFill>
                  <a:srgbClr val="F6AD1D"/>
                </a:solidFill>
                <a:latin typeface="Arimo Bold"/>
              </a:rPr>
              <a:t>Circulo de Aprendizaje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6AD1D"/>
                </a:solidFill>
                <a:latin typeface="Arimo Bold"/>
              </a:rPr>
              <a:t>Viene Pronto!!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6AD1D"/>
                </a:solidFill>
                <a:latin typeface="Arimo Bold"/>
              </a:rPr>
              <a:t>Primavera 2023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80981" y="661598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7"/>
                </a:lnTo>
                <a:lnTo>
                  <a:pt x="0" y="461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48231" y="917968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6210932" y="4953032"/>
            <a:ext cx="4578300" cy="4578300"/>
          </a:xfrm>
          <a:custGeom>
            <a:avLst/>
            <a:gdLst/>
            <a:ahLst/>
            <a:cxnLst/>
            <a:rect l="l" t="t" r="r" b="b"/>
            <a:pathLst>
              <a:path w="4578300" h="4578300">
                <a:moveTo>
                  <a:pt x="0" y="0"/>
                </a:moveTo>
                <a:lnTo>
                  <a:pt x="4578300" y="0"/>
                </a:lnTo>
                <a:lnTo>
                  <a:pt x="4578300" y="4578300"/>
                </a:lnTo>
                <a:lnTo>
                  <a:pt x="0" y="4578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76419" y="6018469"/>
            <a:ext cx="2860940" cy="2860940"/>
          </a:xfrm>
          <a:custGeom>
            <a:avLst/>
            <a:gdLst/>
            <a:ahLst/>
            <a:cxnLst/>
            <a:rect l="l" t="t" r="r" b="b"/>
            <a:pathLst>
              <a:path w="2860940" h="2860940">
                <a:moveTo>
                  <a:pt x="0" y="0"/>
                </a:moveTo>
                <a:lnTo>
                  <a:pt x="2860940" y="0"/>
                </a:lnTo>
                <a:lnTo>
                  <a:pt x="2860940" y="2860941"/>
                </a:lnTo>
                <a:lnTo>
                  <a:pt x="0" y="28609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398360" y="6018469"/>
            <a:ext cx="2860940" cy="2860940"/>
          </a:xfrm>
          <a:custGeom>
            <a:avLst/>
            <a:gdLst/>
            <a:ahLst/>
            <a:cxnLst/>
            <a:rect l="l" t="t" r="r" b="b"/>
            <a:pathLst>
              <a:path w="2860940" h="2860940">
                <a:moveTo>
                  <a:pt x="0" y="0"/>
                </a:moveTo>
                <a:lnTo>
                  <a:pt x="2860940" y="0"/>
                </a:lnTo>
                <a:lnTo>
                  <a:pt x="2860940" y="2860941"/>
                </a:lnTo>
                <a:lnTo>
                  <a:pt x="0" y="28609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660727" y="557600"/>
            <a:ext cx="14899842" cy="1516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</a:pPr>
            <a:r>
              <a:rPr lang="en-US" sz="4000">
                <a:solidFill>
                  <a:srgbClr val="000000"/>
                </a:solidFill>
                <a:latin typeface="Aileron Ultra-Bold"/>
              </a:rPr>
              <a:t>Join LEJ Face Book Group Page</a:t>
            </a:r>
          </a:p>
          <a:p>
            <a:pPr>
              <a:lnSpc>
                <a:spcPts val="3960"/>
              </a:lnSpc>
            </a:pPr>
            <a:r>
              <a:rPr lang="en-US" sz="4000">
                <a:solidFill>
                  <a:srgbClr val="FF1495"/>
                </a:solidFill>
                <a:latin typeface="Aileron Ultra-Bold"/>
              </a:rPr>
              <a:t>Únete a la página del grupo de Facebook de LEJ</a:t>
            </a:r>
          </a:p>
          <a:p>
            <a:pPr marL="0" lvl="0" indent="0" algn="l">
              <a:lnSpc>
                <a:spcPts val="3960"/>
              </a:lnSpc>
              <a:spcBef>
                <a:spcPct val="0"/>
              </a:spcBef>
            </a:pPr>
            <a:endParaRPr lang="en-US" sz="4000">
              <a:solidFill>
                <a:srgbClr val="FF1495"/>
              </a:solidFill>
              <a:latin typeface="Aileron Ultra-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13643" y="2900759"/>
            <a:ext cx="14772879" cy="2397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Canva Sans Bold"/>
              </a:rPr>
              <a:t>Connect on Social Media Group Page</a:t>
            </a:r>
          </a:p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FF1495"/>
                </a:solidFill>
                <a:latin typeface="Canva Sans Bold"/>
              </a:rPr>
              <a:t>Conéctese en la Página del Grupo de Redes Sociales</a:t>
            </a:r>
          </a:p>
          <a:p>
            <a:pPr algn="ctr">
              <a:lnSpc>
                <a:spcPts val="6439"/>
              </a:lnSpc>
            </a:pPr>
            <a:endParaRPr lang="en-US" sz="4599">
              <a:solidFill>
                <a:srgbClr val="FF1495"/>
              </a:solidFill>
              <a:latin typeface="Canva Sans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80981" y="661598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7"/>
                </a:lnTo>
                <a:lnTo>
                  <a:pt x="0" y="461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48231" y="917968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57730" y="4714461"/>
            <a:ext cx="5572539" cy="5572539"/>
            <a:chOff x="0" y="0"/>
            <a:chExt cx="7430052" cy="74300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30052" cy="7430052"/>
            </a:xfrm>
            <a:custGeom>
              <a:avLst/>
              <a:gdLst/>
              <a:ahLst/>
              <a:cxnLst/>
              <a:rect l="l" t="t" r="r" b="b"/>
              <a:pathLst>
                <a:path w="7430052" h="7430052">
                  <a:moveTo>
                    <a:pt x="0" y="0"/>
                  </a:moveTo>
                  <a:lnTo>
                    <a:pt x="7430052" y="0"/>
                  </a:lnTo>
                  <a:lnTo>
                    <a:pt x="7430052" y="7430052"/>
                  </a:lnTo>
                  <a:lnTo>
                    <a:pt x="0" y="743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3383804" y="450940"/>
            <a:ext cx="3475623" cy="2576305"/>
          </a:xfrm>
          <a:custGeom>
            <a:avLst/>
            <a:gdLst/>
            <a:ahLst/>
            <a:cxnLst/>
            <a:rect l="l" t="t" r="r" b="b"/>
            <a:pathLst>
              <a:path w="3475623" h="2576305">
                <a:moveTo>
                  <a:pt x="0" y="0"/>
                </a:moveTo>
                <a:lnTo>
                  <a:pt x="3475623" y="0"/>
                </a:lnTo>
                <a:lnTo>
                  <a:pt x="3475623" y="2576305"/>
                </a:lnTo>
                <a:lnTo>
                  <a:pt x="0" y="25763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863675" y="557600"/>
            <a:ext cx="12779494" cy="1968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0"/>
              </a:lnSpc>
            </a:pPr>
            <a:r>
              <a:rPr lang="en-US" sz="4000">
                <a:solidFill>
                  <a:srgbClr val="000000"/>
                </a:solidFill>
                <a:latin typeface="Aileron Ultra-Bold"/>
              </a:rPr>
              <a:t>LEJ &amp; FUP Exit Survey</a:t>
            </a:r>
          </a:p>
          <a:p>
            <a:pPr>
              <a:lnSpc>
                <a:spcPts val="3960"/>
              </a:lnSpc>
            </a:pPr>
            <a:r>
              <a:rPr lang="en-US" sz="4000">
                <a:solidFill>
                  <a:srgbClr val="FF1495"/>
                </a:solidFill>
                <a:latin typeface="Aileron Ultra-Bold"/>
              </a:rPr>
              <a:t>Encuesta de salida de LEJ y FUP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endParaRPr lang="en-US" sz="4000">
              <a:solidFill>
                <a:srgbClr val="FF1495"/>
              </a:solidFill>
              <a:latin typeface="Aileron Ultra-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863675" y="2745739"/>
            <a:ext cx="14560650" cy="2397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Canva Sans Bold"/>
              </a:rPr>
              <a:t>Exit Survey/ We Need Your Feedback!</a:t>
            </a:r>
          </a:p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FF1495"/>
                </a:solidFill>
                <a:latin typeface="Canva Sans Bold"/>
              </a:rPr>
              <a:t>Encuesta de salida/ ¡Necesitamos sus comentarios!</a:t>
            </a:r>
          </a:p>
          <a:p>
            <a:pPr algn="ctr">
              <a:lnSpc>
                <a:spcPts val="6439"/>
              </a:lnSpc>
            </a:pPr>
            <a:endParaRPr lang="en-US" sz="4599">
              <a:solidFill>
                <a:srgbClr val="FF1495"/>
              </a:solidFill>
              <a:latin typeface="Canva Sans 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80981" y="661598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7"/>
                </a:lnTo>
                <a:lnTo>
                  <a:pt x="0" y="4612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48231" y="9179686"/>
            <a:ext cx="360938" cy="157229"/>
            <a:chOff x="0" y="0"/>
            <a:chExt cx="1166179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904245" y="3764375"/>
            <a:ext cx="5715255" cy="5715255"/>
            <a:chOff x="0" y="0"/>
            <a:chExt cx="7620340" cy="76203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620340" cy="7620340"/>
            </a:xfrm>
            <a:custGeom>
              <a:avLst/>
              <a:gdLst/>
              <a:ahLst/>
              <a:cxnLst/>
              <a:rect l="l" t="t" r="r" b="b"/>
              <a:pathLst>
                <a:path w="7620340" h="7620340">
                  <a:moveTo>
                    <a:pt x="0" y="0"/>
                  </a:moveTo>
                  <a:lnTo>
                    <a:pt x="7620340" y="0"/>
                  </a:lnTo>
                  <a:lnTo>
                    <a:pt x="7620340" y="7620340"/>
                  </a:lnTo>
                  <a:lnTo>
                    <a:pt x="0" y="76203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60727" y="557600"/>
            <a:ext cx="16469715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59"/>
              </a:lnSpc>
            </a:pPr>
            <a:r>
              <a:rPr lang="en-US" sz="3999">
                <a:solidFill>
                  <a:srgbClr val="FF1495"/>
                </a:solidFill>
                <a:latin typeface="Aileron Ultra-Bold"/>
              </a:rPr>
              <a:t>LEJ &amp; FUP December 15th Provider Meeting</a:t>
            </a:r>
          </a:p>
          <a:p>
            <a:pPr marL="0" lvl="0" indent="0" algn="l">
              <a:lnSpc>
                <a:spcPts val="3959"/>
              </a:lnSpc>
              <a:spcBef>
                <a:spcPct val="0"/>
              </a:spcBef>
            </a:pPr>
            <a:r>
              <a:rPr lang="en-US" sz="3999">
                <a:solidFill>
                  <a:srgbClr val="FF1495"/>
                </a:solidFill>
                <a:latin typeface="Aileron Ultra-Bold"/>
              </a:rPr>
              <a:t>Reunión de Proveedores de LEJ y FUP del 15 de Diciembre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7527" y="2320177"/>
            <a:ext cx="8978057" cy="8747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Next Meeting-December 15th from 1pm-3pm, 2023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FF1495"/>
                </a:solidFill>
                <a:latin typeface="Canva Sans Bold"/>
              </a:rPr>
              <a:t>Próxima reunión: 15 de diciembre de 1 p.m. a 3 p.m., 2023</a:t>
            </a:r>
          </a:p>
          <a:p>
            <a:pPr algn="ctr">
              <a:lnSpc>
                <a:spcPts val="3474"/>
              </a:lnSpc>
            </a:pPr>
            <a:endParaRPr lang="en-US" sz="2481">
              <a:solidFill>
                <a:srgbClr val="FF1495"/>
              </a:solidFill>
              <a:latin typeface="Canva Sans Bold"/>
            </a:endParaRP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Natalie Renew- from Home Grown- 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FF1495"/>
                </a:solidFill>
                <a:latin typeface="Canva Sans Bold"/>
              </a:rPr>
              <a:t>Natalie Renew- de Home Grown</a:t>
            </a:r>
          </a:p>
          <a:p>
            <a:pPr algn="ctr">
              <a:lnSpc>
                <a:spcPts val="3474"/>
              </a:lnSpc>
            </a:pPr>
            <a:endParaRPr lang="en-US" sz="2481">
              <a:solidFill>
                <a:srgbClr val="FF1495"/>
              </a:solidFill>
              <a:latin typeface="Canva Sans Bold"/>
            </a:endParaRP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Sean Perkins-Chief of Early Childhood Education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Office of Children and Families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- Sharing the City’s Transition Plans 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FF1495"/>
                </a:solidFill>
                <a:latin typeface="Canva Sans Bold"/>
              </a:rPr>
              <a:t>Sean Perkins-Jefe de Educación de la Primera Infancia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FF1495"/>
                </a:solidFill>
                <a:latin typeface="Canva Sans Bold"/>
              </a:rPr>
              <a:t>Oficina de Niños y Familias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FF1495"/>
                </a:solidFill>
                <a:latin typeface="Canva Sans Bold"/>
              </a:rPr>
              <a:t>- Compartir los planes de transición de la ciudad</a:t>
            </a:r>
            <a:r>
              <a:rPr lang="en-US" sz="2481">
                <a:solidFill>
                  <a:srgbClr val="000000"/>
                </a:solidFill>
                <a:latin typeface="Canva Sans"/>
              </a:rPr>
              <a:t> </a:t>
            </a:r>
          </a:p>
          <a:p>
            <a:pPr algn="ctr">
              <a:lnSpc>
                <a:spcPts val="3474"/>
              </a:lnSpc>
            </a:pPr>
            <a:endParaRPr lang="en-US" sz="2481">
              <a:solidFill>
                <a:srgbClr val="000000"/>
              </a:solidFill>
              <a:latin typeface="Canva Sans"/>
            </a:endParaRP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Special Presentation on Latinx Storytelling to promote your programs! 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FF1495"/>
                </a:solidFill>
                <a:latin typeface="Canva Sans Bold"/>
              </a:rPr>
              <a:t>¡Presentación especial sobre narración de cuentos latinos para promocionar sus programas! </a:t>
            </a:r>
          </a:p>
          <a:p>
            <a:pPr algn="ctr">
              <a:lnSpc>
                <a:spcPts val="3474"/>
              </a:lnSpc>
            </a:pPr>
            <a:endParaRPr lang="en-US" sz="2481">
              <a:solidFill>
                <a:srgbClr val="FF1495"/>
              </a:solidFill>
              <a:latin typeface="Canva Sans Bold"/>
            </a:endParaRP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 </a:t>
            </a:r>
          </a:p>
          <a:p>
            <a:pPr algn="ctr">
              <a:lnSpc>
                <a:spcPts val="3474"/>
              </a:lnSpc>
            </a:pPr>
            <a:endParaRPr lang="en-US" sz="2481">
              <a:solidFill>
                <a:srgbClr val="000000"/>
              </a:solidFill>
              <a:latin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606460" y="2601546"/>
            <a:ext cx="7652840" cy="129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000000"/>
                </a:solidFill>
                <a:latin typeface="Canva Sans Bold"/>
              </a:rPr>
              <a:t>Click Here to register:</a:t>
            </a:r>
          </a:p>
          <a:p>
            <a:pPr algn="ctr">
              <a:lnSpc>
                <a:spcPts val="3474"/>
              </a:lnSpc>
            </a:pPr>
            <a:r>
              <a:rPr lang="en-US" sz="2481">
                <a:solidFill>
                  <a:srgbClr val="FF1495"/>
                </a:solidFill>
                <a:latin typeface="Canva Sans Bold"/>
              </a:rPr>
              <a:t>Haga clic aquí para registrarse:</a:t>
            </a:r>
          </a:p>
          <a:p>
            <a:pPr algn="ctr">
              <a:lnSpc>
                <a:spcPts val="3474"/>
              </a:lnSpc>
            </a:pPr>
            <a:endParaRPr lang="en-US" sz="2481">
              <a:solidFill>
                <a:srgbClr val="FF1495"/>
              </a:solidFill>
              <a:latin typeface="Canva Sans Bol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39093"/>
            <a:ext cx="18288000" cy="9585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3144500" y="0"/>
            <a:ext cx="5143500" cy="5143500"/>
          </a:xfrm>
          <a:prstGeom prst="rect">
            <a:avLst/>
          </a:prstGeom>
          <a:solidFill>
            <a:srgbClr val="019D97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3144500" y="5207032"/>
            <a:ext cx="5143500" cy="5143500"/>
          </a:xfrm>
          <a:prstGeom prst="rect">
            <a:avLst/>
          </a:prstGeom>
          <a:solidFill>
            <a:srgbClr val="642EC7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876069" y="7165506"/>
            <a:ext cx="4988102" cy="2610861"/>
          </a:xfrm>
          <a:custGeom>
            <a:avLst/>
            <a:gdLst/>
            <a:ahLst/>
            <a:cxnLst/>
            <a:rect l="l" t="t" r="r" b="b"/>
            <a:pathLst>
              <a:path w="4988102" h="2610861">
                <a:moveTo>
                  <a:pt x="0" y="0"/>
                </a:moveTo>
                <a:lnTo>
                  <a:pt x="4988102" y="0"/>
                </a:lnTo>
                <a:lnTo>
                  <a:pt x="4988102" y="2610861"/>
                </a:lnTo>
                <a:lnTo>
                  <a:pt x="0" y="26108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80981" y="661598"/>
            <a:ext cx="495437" cy="461207"/>
          </a:xfrm>
          <a:custGeom>
            <a:avLst/>
            <a:gdLst/>
            <a:ahLst/>
            <a:cxnLst/>
            <a:rect l="l" t="t" r="r" b="b"/>
            <a:pathLst>
              <a:path w="495437" h="461207">
                <a:moveTo>
                  <a:pt x="0" y="0"/>
                </a:moveTo>
                <a:lnTo>
                  <a:pt x="495438" y="0"/>
                </a:lnTo>
                <a:lnTo>
                  <a:pt x="495438" y="461207"/>
                </a:lnTo>
                <a:lnTo>
                  <a:pt x="0" y="461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848231" y="9179686"/>
            <a:ext cx="360938" cy="157229"/>
            <a:chOff x="0" y="0"/>
            <a:chExt cx="1166179" cy="508000"/>
          </a:xfrm>
        </p:grpSpPr>
        <p:sp>
          <p:nvSpPr>
            <p:cNvPr id="8" name="Freeform 8"/>
            <p:cNvSpPr/>
            <p:nvPr/>
          </p:nvSpPr>
          <p:spPr>
            <a:xfrm>
              <a:off x="0" y="215900"/>
              <a:ext cx="870269" cy="76200"/>
            </a:xfrm>
            <a:custGeom>
              <a:avLst/>
              <a:gdLst/>
              <a:ahLst/>
              <a:cxnLst/>
              <a:rect l="l" t="t" r="r" b="b"/>
              <a:pathLst>
                <a:path w="870269" h="76200">
                  <a:moveTo>
                    <a:pt x="0" y="0"/>
                  </a:moveTo>
                  <a:lnTo>
                    <a:pt x="870269" y="0"/>
                  </a:lnTo>
                  <a:lnTo>
                    <a:pt x="870269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7915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3041609" y="0"/>
            <a:ext cx="5246391" cy="5246370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440253" y="6709196"/>
            <a:ext cx="2551994" cy="2139171"/>
          </a:xfrm>
          <a:custGeom>
            <a:avLst/>
            <a:gdLst/>
            <a:ahLst/>
            <a:cxnLst/>
            <a:rect l="l" t="t" r="r" b="b"/>
            <a:pathLst>
              <a:path w="2551994" h="2139171">
                <a:moveTo>
                  <a:pt x="0" y="0"/>
                </a:moveTo>
                <a:lnTo>
                  <a:pt x="2551994" y="0"/>
                </a:lnTo>
                <a:lnTo>
                  <a:pt x="2551994" y="2139171"/>
                </a:lnTo>
                <a:lnTo>
                  <a:pt x="0" y="21391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276419" y="3297998"/>
            <a:ext cx="6454544" cy="6038916"/>
            <a:chOff x="0" y="0"/>
            <a:chExt cx="8606059" cy="8051888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80975"/>
              <a:ext cx="8606059" cy="6318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265"/>
                </a:lnSpc>
              </a:pPr>
              <a:r>
                <a:rPr lang="en-US" sz="9359" spc="-187">
                  <a:solidFill>
                    <a:srgbClr val="000000"/>
                  </a:solidFill>
                  <a:latin typeface="Aileron Heavy"/>
                </a:rPr>
                <a:t>Thank you!</a:t>
              </a:r>
            </a:p>
            <a:p>
              <a:pPr>
                <a:lnSpc>
                  <a:spcPts val="9265"/>
                </a:lnSpc>
              </a:pPr>
              <a:r>
                <a:rPr lang="en-US" sz="9359" spc="-187">
                  <a:solidFill>
                    <a:srgbClr val="000000"/>
                  </a:solidFill>
                  <a:latin typeface="Aileron Heavy"/>
                </a:rPr>
                <a:t>¡Gracias!</a:t>
              </a:r>
            </a:p>
            <a:p>
              <a:pPr>
                <a:lnSpc>
                  <a:spcPts val="9265"/>
                </a:lnSpc>
              </a:pPr>
              <a:r>
                <a:rPr lang="en-US" sz="9359" spc="-187">
                  <a:solidFill>
                    <a:srgbClr val="000000"/>
                  </a:solidFill>
                  <a:latin typeface="Aileron Heavy"/>
                </a:rPr>
                <a:t> </a:t>
              </a:r>
            </a:p>
            <a:p>
              <a:pPr>
                <a:lnSpc>
                  <a:spcPts val="9265"/>
                </a:lnSpc>
              </a:pPr>
              <a:endParaRPr lang="en-US" sz="9359" spc="-187">
                <a:solidFill>
                  <a:srgbClr val="000000"/>
                </a:solidFill>
                <a:latin typeface="Aileron Heavy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6820695"/>
              <a:ext cx="6614314" cy="1231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40"/>
                </a:lnSpc>
                <a:spcBef>
                  <a:spcPts val="2054"/>
                </a:spcBef>
              </a:pPr>
              <a:r>
                <a:rPr lang="en-US" sz="1889" spc="377">
                  <a:solidFill>
                    <a:srgbClr val="000000"/>
                  </a:solidFill>
                  <a:latin typeface="Aileron"/>
                </a:rPr>
                <a:t>17 NOVEMBER 2023</a:t>
              </a:r>
            </a:p>
            <a:p>
              <a:pPr>
                <a:lnSpc>
                  <a:spcPts val="2740"/>
                </a:lnSpc>
                <a:spcBef>
                  <a:spcPts val="2055"/>
                </a:spcBef>
              </a:pPr>
              <a:endParaRPr lang="en-US" sz="1889" spc="377">
                <a:solidFill>
                  <a:srgbClr val="000000"/>
                </a:solidFill>
                <a:latin typeface="Aileron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60727" y="614750"/>
            <a:ext cx="7641728" cy="96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ileron Ultra-Bold"/>
              </a:rPr>
              <a:t>LEJ &amp; FUP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76946" y="5210341"/>
            <a:ext cx="5311054" cy="1955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FFFFFF"/>
                </a:solidFill>
                <a:latin typeface="Buffalo"/>
              </a:rPr>
              <a:t>Juntos Podemos Lograr</a:t>
            </a:r>
          </a:p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FFFFFF"/>
                </a:solidFill>
                <a:latin typeface="Buffalo"/>
              </a:rPr>
              <a:t> lo imposible!!</a:t>
            </a:r>
          </a:p>
          <a:p>
            <a:pPr algn="ctr">
              <a:lnSpc>
                <a:spcPts val="4759"/>
              </a:lnSpc>
            </a:pPr>
            <a:endParaRPr lang="en-US" sz="3899">
              <a:solidFill>
                <a:srgbClr val="FFFFFF"/>
              </a:solidFill>
              <a:latin typeface="Buffal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060723" y="8915042"/>
            <a:ext cx="5311054" cy="126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FFFFFF"/>
                </a:solidFill>
                <a:latin typeface="Buffalo"/>
              </a:rPr>
              <a:t>Feliz Acción de Gracias</a:t>
            </a:r>
          </a:p>
          <a:p>
            <a:pPr algn="ctr">
              <a:lnSpc>
                <a:spcPts val="4759"/>
              </a:lnSpc>
            </a:pPr>
            <a:endParaRPr lang="en-US" sz="3899">
              <a:solidFill>
                <a:srgbClr val="FFFFFF"/>
              </a:solidFill>
              <a:latin typeface="Buffal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917</Words>
  <Application>Microsoft Office PowerPoint</Application>
  <PresentationFormat>Custom</PresentationFormat>
  <Paragraphs>172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Aileron Ultra-Bold</vt:lpstr>
      <vt:lpstr>Aileron Heavy</vt:lpstr>
      <vt:lpstr>Aileron Bold Italics</vt:lpstr>
      <vt:lpstr>Aileron Bold</vt:lpstr>
      <vt:lpstr>Canva Sans</vt:lpstr>
      <vt:lpstr>Calibri</vt:lpstr>
      <vt:lpstr>Buffalo</vt:lpstr>
      <vt:lpstr>Trocchi</vt:lpstr>
      <vt:lpstr>Arial</vt:lpstr>
      <vt:lpstr>Aileron</vt:lpstr>
      <vt:lpstr>Arimo Bold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October LatinX provider meeting slides</dc:title>
  <dc:creator>Damaris Alvarado-Rodriguez</dc:creator>
  <cp:lastModifiedBy>Damaris Alvarado-Rodriguez</cp:lastModifiedBy>
  <cp:revision>1</cp:revision>
  <dcterms:created xsi:type="dcterms:W3CDTF">2006-08-16T00:00:00Z</dcterms:created>
  <dcterms:modified xsi:type="dcterms:W3CDTF">2023-11-17T11:41:14Z</dcterms:modified>
  <dc:identifier>DAF0USrh3U0</dc:identifier>
</cp:coreProperties>
</file>